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5" r:id="rId1"/>
    <p:sldMasterId id="2147483762" r:id="rId2"/>
  </p:sldMasterIdLst>
  <p:notesMasterIdLst>
    <p:notesMasterId r:id="rId103"/>
  </p:notesMasterIdLst>
  <p:handoutMasterIdLst>
    <p:handoutMasterId r:id="rId104"/>
  </p:handoutMasterIdLst>
  <p:sldIdLst>
    <p:sldId id="598" r:id="rId3"/>
    <p:sldId id="568" r:id="rId4"/>
    <p:sldId id="587" r:id="rId5"/>
    <p:sldId id="571" r:id="rId6"/>
    <p:sldId id="602" r:id="rId7"/>
    <p:sldId id="608" r:id="rId8"/>
    <p:sldId id="724" r:id="rId9"/>
    <p:sldId id="718" r:id="rId10"/>
    <p:sldId id="725" r:id="rId11"/>
    <p:sldId id="561" r:id="rId12"/>
    <p:sldId id="621" r:id="rId13"/>
    <p:sldId id="625" r:id="rId14"/>
    <p:sldId id="626" r:id="rId15"/>
    <p:sldId id="622" r:id="rId16"/>
    <p:sldId id="719" r:id="rId17"/>
    <p:sldId id="720" r:id="rId18"/>
    <p:sldId id="627" r:id="rId19"/>
    <p:sldId id="624" r:id="rId20"/>
    <p:sldId id="612" r:id="rId21"/>
    <p:sldId id="613" r:id="rId22"/>
    <p:sldId id="614" r:id="rId23"/>
    <p:sldId id="615" r:id="rId24"/>
    <p:sldId id="616" r:id="rId25"/>
    <p:sldId id="617" r:id="rId26"/>
    <p:sldId id="618" r:id="rId27"/>
    <p:sldId id="619" r:id="rId28"/>
    <p:sldId id="629" r:id="rId29"/>
    <p:sldId id="630" r:id="rId30"/>
    <p:sldId id="631" r:id="rId31"/>
    <p:sldId id="632" r:id="rId32"/>
    <p:sldId id="633" r:id="rId33"/>
    <p:sldId id="634" r:id="rId34"/>
    <p:sldId id="635" r:id="rId35"/>
    <p:sldId id="636" r:id="rId36"/>
    <p:sldId id="722" r:id="rId37"/>
    <p:sldId id="637" r:id="rId38"/>
    <p:sldId id="638" r:id="rId39"/>
    <p:sldId id="639" r:id="rId40"/>
    <p:sldId id="640" r:id="rId41"/>
    <p:sldId id="641" r:id="rId42"/>
    <p:sldId id="643" r:id="rId43"/>
    <p:sldId id="646" r:id="rId44"/>
    <p:sldId id="647" r:id="rId45"/>
    <p:sldId id="648" r:id="rId46"/>
    <p:sldId id="649" r:id="rId47"/>
    <p:sldId id="650" r:id="rId48"/>
    <p:sldId id="651" r:id="rId49"/>
    <p:sldId id="652" r:id="rId50"/>
    <p:sldId id="653" r:id="rId51"/>
    <p:sldId id="654" r:id="rId52"/>
    <p:sldId id="656" r:id="rId53"/>
    <p:sldId id="658" r:id="rId54"/>
    <p:sldId id="659" r:id="rId55"/>
    <p:sldId id="660" r:id="rId56"/>
    <p:sldId id="657" r:id="rId57"/>
    <p:sldId id="661" r:id="rId58"/>
    <p:sldId id="662" r:id="rId59"/>
    <p:sldId id="663" r:id="rId60"/>
    <p:sldId id="664" r:id="rId61"/>
    <p:sldId id="665" r:id="rId62"/>
    <p:sldId id="667" r:id="rId63"/>
    <p:sldId id="668" r:id="rId64"/>
    <p:sldId id="669" r:id="rId65"/>
    <p:sldId id="670" r:id="rId66"/>
    <p:sldId id="671" r:id="rId67"/>
    <p:sldId id="672" r:id="rId68"/>
    <p:sldId id="673" r:id="rId69"/>
    <p:sldId id="675" r:id="rId70"/>
    <p:sldId id="676" r:id="rId71"/>
    <p:sldId id="677" r:id="rId72"/>
    <p:sldId id="690" r:id="rId73"/>
    <p:sldId id="679" r:id="rId74"/>
    <p:sldId id="680" r:id="rId75"/>
    <p:sldId id="681" r:id="rId76"/>
    <p:sldId id="682" r:id="rId77"/>
    <p:sldId id="683" r:id="rId78"/>
    <p:sldId id="709" r:id="rId79"/>
    <p:sldId id="685" r:id="rId80"/>
    <p:sldId id="686" r:id="rId81"/>
    <p:sldId id="687" r:id="rId82"/>
    <p:sldId id="688" r:id="rId83"/>
    <p:sldId id="689" r:id="rId84"/>
    <p:sldId id="692" r:id="rId85"/>
    <p:sldId id="693" r:id="rId86"/>
    <p:sldId id="691" r:id="rId87"/>
    <p:sldId id="711" r:id="rId88"/>
    <p:sldId id="712" r:id="rId89"/>
    <p:sldId id="713" r:id="rId90"/>
    <p:sldId id="714" r:id="rId91"/>
    <p:sldId id="715" r:id="rId92"/>
    <p:sldId id="702" r:id="rId93"/>
    <p:sldId id="705" r:id="rId94"/>
    <p:sldId id="706" r:id="rId95"/>
    <p:sldId id="708" r:id="rId96"/>
    <p:sldId id="697" r:id="rId97"/>
    <p:sldId id="698" r:id="rId98"/>
    <p:sldId id="696" r:id="rId99"/>
    <p:sldId id="699" r:id="rId100"/>
    <p:sldId id="695" r:id="rId101"/>
    <p:sldId id="597" r:id="rId102"/>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754" userDrawn="1">
          <p15:clr>
            <a:srgbClr val="A4A3A4"/>
          </p15:clr>
        </p15:guide>
        <p15:guide id="2" pos="2699" userDrawn="1">
          <p15:clr>
            <a:srgbClr val="A4A3A4"/>
          </p15:clr>
        </p15:guide>
        <p15:guide id="3" orient="horz" pos="3498" userDrawn="1">
          <p15:clr>
            <a:srgbClr val="A4A3A4"/>
          </p15:clr>
        </p15:guide>
        <p15:guide id="4" pos="68" userDrawn="1">
          <p15:clr>
            <a:srgbClr val="A4A3A4"/>
          </p15:clr>
        </p15:guide>
        <p15:guide id="5" orient="horz" pos="3884"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5050"/>
    <a:srgbClr val="FF9933"/>
    <a:srgbClr val="FFC82E"/>
    <a:srgbClr val="33CC33"/>
    <a:srgbClr val="CCFF33"/>
    <a:srgbClr val="FF0000"/>
    <a:srgbClr val="92D050"/>
    <a:srgbClr val="FFFFFF"/>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81" autoAdjust="0"/>
    <p:restoredTop sz="87518" autoAdjust="0"/>
  </p:normalViewPr>
  <p:slideViewPr>
    <p:cSldViewPr snapToGrid="0">
      <p:cViewPr varScale="1">
        <p:scale>
          <a:sx n="114" d="100"/>
          <a:sy n="114" d="100"/>
        </p:scale>
        <p:origin x="1182" y="84"/>
      </p:cViewPr>
      <p:guideLst>
        <p:guide orient="horz" pos="754"/>
        <p:guide pos="2699"/>
        <p:guide orient="horz" pos="3498"/>
        <p:guide pos="68"/>
        <p:guide orient="horz" pos="3884"/>
      </p:guideLst>
    </p:cSldViewPr>
  </p:slideViewPr>
  <p:outlineViewPr>
    <p:cViewPr>
      <p:scale>
        <a:sx n="33" d="100"/>
        <a:sy n="33" d="100"/>
      </p:scale>
      <p:origin x="48" y="7944"/>
    </p:cViewPr>
  </p:outlineViewPr>
  <p:notesTextViewPr>
    <p:cViewPr>
      <p:scale>
        <a:sx n="100" d="100"/>
        <a:sy n="100" d="100"/>
      </p:scale>
      <p:origin x="0" y="0"/>
    </p:cViewPr>
  </p:notesTextViewPr>
  <p:sorterViewPr>
    <p:cViewPr>
      <p:scale>
        <a:sx n="140" d="100"/>
        <a:sy n="140" d="100"/>
      </p:scale>
      <p:origin x="0" y="0"/>
    </p:cViewPr>
  </p:sorterViewPr>
  <p:notesViewPr>
    <p:cSldViewPr snapToGrid="0">
      <p:cViewPr varScale="1">
        <p:scale>
          <a:sx n="48" d="100"/>
          <a:sy n="48" d="100"/>
        </p:scale>
        <p:origin x="-2800" y="-7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heme" Target="theme/theme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83AA4-EC45-4AEC-B743-567661E9BA02}" type="doc">
      <dgm:prSet loTypeId="urn:microsoft.com/office/officeart/2005/8/layout/hProcess9" loCatId="process" qsTypeId="urn:microsoft.com/office/officeart/2005/8/quickstyle/simple4" qsCatId="simple" csTypeId="urn:microsoft.com/office/officeart/2005/8/colors/accent1_2" csCatId="accent1" phldr="1"/>
      <dgm:spPr/>
    </dgm:pt>
    <dgm:pt modelId="{5A5169EF-B8E8-41B5-9897-FE7AF847D544}">
      <dgm:prSet phldrT="[Text]" custT="1"/>
      <dgm:spPr/>
      <dgm:t>
        <a:bodyPr/>
        <a:lstStyle/>
        <a:p>
          <a:r>
            <a:rPr lang="es-ES_tradnl" sz="1200" dirty="0"/>
            <a:t>1. Tratamiento informal: buenas practicas</a:t>
          </a:r>
          <a:endParaRPr lang="en-US" sz="1200" dirty="0"/>
        </a:p>
      </dgm:t>
    </dgm:pt>
    <dgm:pt modelId="{C1A6980F-E929-4848-A947-BF966D929116}" type="parTrans" cxnId="{B6E03DE3-104D-4302-ACEE-89888AC65DAC}">
      <dgm:prSet/>
      <dgm:spPr/>
      <dgm:t>
        <a:bodyPr/>
        <a:lstStyle/>
        <a:p>
          <a:endParaRPr lang="en-US"/>
        </a:p>
      </dgm:t>
    </dgm:pt>
    <dgm:pt modelId="{AB680067-4549-43CB-B2FA-00EBC1D80DAC}" type="sibTrans" cxnId="{B6E03DE3-104D-4302-ACEE-89888AC65DAC}">
      <dgm:prSet/>
      <dgm:spPr/>
      <dgm:t>
        <a:bodyPr/>
        <a:lstStyle/>
        <a:p>
          <a:endParaRPr lang="en-US"/>
        </a:p>
      </dgm:t>
    </dgm:pt>
    <dgm:pt modelId="{E4A7DC2D-1669-45D9-A866-5A9E0CBA87F3}">
      <dgm:prSet phldrT="[Text]" custT="1"/>
      <dgm:spPr/>
      <dgm:t>
        <a:bodyPr/>
        <a:lstStyle/>
        <a:p>
          <a:r>
            <a:rPr lang="es-ES_tradnl" sz="1200" dirty="0"/>
            <a:t>3. Definido: normas, procesos y prácticas</a:t>
          </a:r>
          <a:endParaRPr lang="en-US" sz="1200" dirty="0"/>
        </a:p>
      </dgm:t>
    </dgm:pt>
    <dgm:pt modelId="{7C012273-A171-4039-9CB5-C5DFCC08B0D1}" type="parTrans" cxnId="{FCA0B7E6-FE62-40B6-A482-0363F3F90929}">
      <dgm:prSet/>
      <dgm:spPr/>
      <dgm:t>
        <a:bodyPr/>
        <a:lstStyle/>
        <a:p>
          <a:endParaRPr lang="en-US"/>
        </a:p>
      </dgm:t>
    </dgm:pt>
    <dgm:pt modelId="{AC110F6B-C597-48F9-B510-C2AAFF6CB444}" type="sibTrans" cxnId="{FCA0B7E6-FE62-40B6-A482-0363F3F90929}">
      <dgm:prSet/>
      <dgm:spPr/>
      <dgm:t>
        <a:bodyPr/>
        <a:lstStyle/>
        <a:p>
          <a:endParaRPr lang="en-US"/>
        </a:p>
      </dgm:t>
    </dgm:pt>
    <dgm:pt modelId="{CBCC18F7-421E-4E09-8E76-C6F69DFA6007}">
      <dgm:prSet phldrT="[Text]" custT="1"/>
      <dgm:spPr/>
      <dgm:t>
        <a:bodyPr/>
        <a:lstStyle/>
        <a:p>
          <a:r>
            <a:rPr lang="es-ES_tradnl" sz="1200" dirty="0"/>
            <a:t>2. Planificado y repetible</a:t>
          </a:r>
          <a:endParaRPr lang="en-US" sz="1200" dirty="0"/>
        </a:p>
      </dgm:t>
    </dgm:pt>
    <dgm:pt modelId="{2E0B852F-2A04-4ADE-B91E-090CE9B3AFA1}" type="parTrans" cxnId="{2BAB0E33-8D40-47EC-AE12-AC8700FC59FC}">
      <dgm:prSet/>
      <dgm:spPr/>
      <dgm:t>
        <a:bodyPr/>
        <a:lstStyle/>
        <a:p>
          <a:endParaRPr lang="en-US"/>
        </a:p>
      </dgm:t>
    </dgm:pt>
    <dgm:pt modelId="{4159D58D-4376-4D53-BB4E-38939F178BA4}" type="sibTrans" cxnId="{2BAB0E33-8D40-47EC-AE12-AC8700FC59FC}">
      <dgm:prSet/>
      <dgm:spPr/>
      <dgm:t>
        <a:bodyPr/>
        <a:lstStyle/>
        <a:p>
          <a:endParaRPr lang="en-US"/>
        </a:p>
      </dgm:t>
    </dgm:pt>
    <dgm:pt modelId="{3DE87769-5E92-45A2-A96D-496D0BD3F07A}">
      <dgm:prSet phldrT="[Text]" custT="1"/>
      <dgm:spPr/>
      <dgm:t>
        <a:bodyPr/>
        <a:lstStyle/>
        <a:p>
          <a:r>
            <a:rPr lang="es-ES_tradnl" sz="1200" dirty="0"/>
            <a:t>4. Gestionado y medible: métricas</a:t>
          </a:r>
          <a:endParaRPr lang="en-US" sz="1200" dirty="0"/>
        </a:p>
      </dgm:t>
    </dgm:pt>
    <dgm:pt modelId="{F27483AE-216E-4288-8D77-F0F1F3240EA7}" type="parTrans" cxnId="{517060AC-7F49-470E-B5B1-DAE7EDC96146}">
      <dgm:prSet/>
      <dgm:spPr/>
      <dgm:t>
        <a:bodyPr/>
        <a:lstStyle/>
        <a:p>
          <a:endParaRPr lang="en-US"/>
        </a:p>
      </dgm:t>
    </dgm:pt>
    <dgm:pt modelId="{3BD32D92-BF7E-4A7F-9AB4-0D5734AF18EB}" type="sibTrans" cxnId="{517060AC-7F49-470E-B5B1-DAE7EDC96146}">
      <dgm:prSet/>
      <dgm:spPr/>
      <dgm:t>
        <a:bodyPr/>
        <a:lstStyle/>
        <a:p>
          <a:endParaRPr lang="en-US"/>
        </a:p>
      </dgm:t>
    </dgm:pt>
    <dgm:pt modelId="{593DC289-C3CE-4912-AB27-E4EAD10EEEE8}">
      <dgm:prSet phldrT="[Text]" custT="1"/>
      <dgm:spPr/>
      <dgm:t>
        <a:bodyPr/>
        <a:lstStyle/>
        <a:p>
          <a:r>
            <a:rPr lang="es-ES_tradnl" sz="1300" dirty="0"/>
            <a:t>5. Optimizado: Mejora continua</a:t>
          </a:r>
          <a:endParaRPr lang="en-US" sz="1300" dirty="0"/>
        </a:p>
      </dgm:t>
    </dgm:pt>
    <dgm:pt modelId="{3E425832-968B-4F9E-9A21-8F3E2CBE27A5}" type="parTrans" cxnId="{8770E511-EFDE-42FF-A491-35D3AB37333C}">
      <dgm:prSet/>
      <dgm:spPr/>
      <dgm:t>
        <a:bodyPr/>
        <a:lstStyle/>
        <a:p>
          <a:endParaRPr lang="en-US"/>
        </a:p>
      </dgm:t>
    </dgm:pt>
    <dgm:pt modelId="{662EE9DE-5A94-4860-96FA-C0CDE360E3FA}" type="sibTrans" cxnId="{8770E511-EFDE-42FF-A491-35D3AB37333C}">
      <dgm:prSet/>
      <dgm:spPr/>
      <dgm:t>
        <a:bodyPr/>
        <a:lstStyle/>
        <a:p>
          <a:endParaRPr lang="en-US"/>
        </a:p>
      </dgm:t>
    </dgm:pt>
    <dgm:pt modelId="{B2663622-E096-40CA-B960-807231F63B68}" type="pres">
      <dgm:prSet presAssocID="{6C683AA4-EC45-4AEC-B743-567661E9BA02}" presName="CompostProcess" presStyleCnt="0">
        <dgm:presLayoutVars>
          <dgm:dir/>
          <dgm:resizeHandles val="exact"/>
        </dgm:presLayoutVars>
      </dgm:prSet>
      <dgm:spPr/>
    </dgm:pt>
    <dgm:pt modelId="{9EB21549-A999-430A-8D87-D5052A6FAC91}" type="pres">
      <dgm:prSet presAssocID="{6C683AA4-EC45-4AEC-B743-567661E9BA02}" presName="arrow" presStyleLbl="bgShp" presStyleIdx="0" presStyleCnt="1" custLinFactNeighborY="-857"/>
      <dgm:spPr/>
    </dgm:pt>
    <dgm:pt modelId="{97D33ADD-242B-4555-BB33-F2095DA3E054}" type="pres">
      <dgm:prSet presAssocID="{6C683AA4-EC45-4AEC-B743-567661E9BA02}" presName="linearProcess" presStyleCnt="0"/>
      <dgm:spPr/>
    </dgm:pt>
    <dgm:pt modelId="{901087B0-955E-4870-9C98-3DC78D175612}" type="pres">
      <dgm:prSet presAssocID="{5A5169EF-B8E8-41B5-9897-FE7AF847D544}" presName="textNode" presStyleLbl="node1" presStyleIdx="0" presStyleCnt="5">
        <dgm:presLayoutVars>
          <dgm:bulletEnabled val="1"/>
        </dgm:presLayoutVars>
      </dgm:prSet>
      <dgm:spPr/>
    </dgm:pt>
    <dgm:pt modelId="{F7A1425A-03B8-4CDB-9F65-EED9E660A654}" type="pres">
      <dgm:prSet presAssocID="{AB680067-4549-43CB-B2FA-00EBC1D80DAC}" presName="sibTrans" presStyleCnt="0"/>
      <dgm:spPr/>
    </dgm:pt>
    <dgm:pt modelId="{591D3C2B-4793-41E8-834E-E029A73FF3A3}" type="pres">
      <dgm:prSet presAssocID="{CBCC18F7-421E-4E09-8E76-C6F69DFA6007}" presName="textNode" presStyleLbl="node1" presStyleIdx="1" presStyleCnt="5">
        <dgm:presLayoutVars>
          <dgm:bulletEnabled val="1"/>
        </dgm:presLayoutVars>
      </dgm:prSet>
      <dgm:spPr/>
    </dgm:pt>
    <dgm:pt modelId="{C518F2E5-3372-4961-841C-2ABD6DD345B3}" type="pres">
      <dgm:prSet presAssocID="{4159D58D-4376-4D53-BB4E-38939F178BA4}" presName="sibTrans" presStyleCnt="0"/>
      <dgm:spPr/>
    </dgm:pt>
    <dgm:pt modelId="{30C2090B-BACC-4F00-B632-16AA2F418CAF}" type="pres">
      <dgm:prSet presAssocID="{E4A7DC2D-1669-45D9-A866-5A9E0CBA87F3}" presName="textNode" presStyleLbl="node1" presStyleIdx="2" presStyleCnt="5">
        <dgm:presLayoutVars>
          <dgm:bulletEnabled val="1"/>
        </dgm:presLayoutVars>
      </dgm:prSet>
      <dgm:spPr/>
    </dgm:pt>
    <dgm:pt modelId="{4B2C505D-A50D-4835-B70A-89A524C1106C}" type="pres">
      <dgm:prSet presAssocID="{AC110F6B-C597-48F9-B510-C2AAFF6CB444}" presName="sibTrans" presStyleCnt="0"/>
      <dgm:spPr/>
    </dgm:pt>
    <dgm:pt modelId="{F8826610-8687-4E55-A6C2-7AAA8CCCD96F}" type="pres">
      <dgm:prSet presAssocID="{3DE87769-5E92-45A2-A96D-496D0BD3F07A}" presName="textNode" presStyleLbl="node1" presStyleIdx="3" presStyleCnt="5">
        <dgm:presLayoutVars>
          <dgm:bulletEnabled val="1"/>
        </dgm:presLayoutVars>
      </dgm:prSet>
      <dgm:spPr/>
    </dgm:pt>
    <dgm:pt modelId="{8D886C3D-5099-430D-838A-4D5C3E96D6A9}" type="pres">
      <dgm:prSet presAssocID="{3BD32D92-BF7E-4A7F-9AB4-0D5734AF18EB}" presName="sibTrans" presStyleCnt="0"/>
      <dgm:spPr/>
    </dgm:pt>
    <dgm:pt modelId="{7F530AD5-A151-454C-8580-362CD958FD6F}" type="pres">
      <dgm:prSet presAssocID="{593DC289-C3CE-4912-AB27-E4EAD10EEEE8}" presName="textNode" presStyleLbl="node1" presStyleIdx="4" presStyleCnt="5">
        <dgm:presLayoutVars>
          <dgm:bulletEnabled val="1"/>
        </dgm:presLayoutVars>
      </dgm:prSet>
      <dgm:spPr/>
    </dgm:pt>
  </dgm:ptLst>
  <dgm:cxnLst>
    <dgm:cxn modelId="{8770E511-EFDE-42FF-A491-35D3AB37333C}" srcId="{6C683AA4-EC45-4AEC-B743-567661E9BA02}" destId="{593DC289-C3CE-4912-AB27-E4EAD10EEEE8}" srcOrd="4" destOrd="0" parTransId="{3E425832-968B-4F9E-9A21-8F3E2CBE27A5}" sibTransId="{662EE9DE-5A94-4860-96FA-C0CDE360E3FA}"/>
    <dgm:cxn modelId="{D1486B18-8A55-4F7C-B03C-DD111B3A1259}" type="presOf" srcId="{CBCC18F7-421E-4E09-8E76-C6F69DFA6007}" destId="{591D3C2B-4793-41E8-834E-E029A73FF3A3}" srcOrd="0" destOrd="0" presId="urn:microsoft.com/office/officeart/2005/8/layout/hProcess9"/>
    <dgm:cxn modelId="{2BAB0E33-8D40-47EC-AE12-AC8700FC59FC}" srcId="{6C683AA4-EC45-4AEC-B743-567661E9BA02}" destId="{CBCC18F7-421E-4E09-8E76-C6F69DFA6007}" srcOrd="1" destOrd="0" parTransId="{2E0B852F-2A04-4ADE-B91E-090CE9B3AFA1}" sibTransId="{4159D58D-4376-4D53-BB4E-38939F178BA4}"/>
    <dgm:cxn modelId="{8D7B523D-AB62-4B64-8ECF-003B6B1DBB1E}" type="presOf" srcId="{6C683AA4-EC45-4AEC-B743-567661E9BA02}" destId="{B2663622-E096-40CA-B960-807231F63B68}" srcOrd="0" destOrd="0" presId="urn:microsoft.com/office/officeart/2005/8/layout/hProcess9"/>
    <dgm:cxn modelId="{3273CA4F-FD9F-4D09-9797-38FC5EA10569}" type="presOf" srcId="{593DC289-C3CE-4912-AB27-E4EAD10EEEE8}" destId="{7F530AD5-A151-454C-8580-362CD958FD6F}" srcOrd="0" destOrd="0" presId="urn:microsoft.com/office/officeart/2005/8/layout/hProcess9"/>
    <dgm:cxn modelId="{517060AC-7F49-470E-B5B1-DAE7EDC96146}" srcId="{6C683AA4-EC45-4AEC-B743-567661E9BA02}" destId="{3DE87769-5E92-45A2-A96D-496D0BD3F07A}" srcOrd="3" destOrd="0" parTransId="{F27483AE-216E-4288-8D77-F0F1F3240EA7}" sibTransId="{3BD32D92-BF7E-4A7F-9AB4-0D5734AF18EB}"/>
    <dgm:cxn modelId="{57EEBDAF-CF71-46D1-8C75-918C8965B16F}" type="presOf" srcId="{3DE87769-5E92-45A2-A96D-496D0BD3F07A}" destId="{F8826610-8687-4E55-A6C2-7AAA8CCCD96F}" srcOrd="0" destOrd="0" presId="urn:microsoft.com/office/officeart/2005/8/layout/hProcess9"/>
    <dgm:cxn modelId="{8B734AD3-4F36-460D-B686-0224F5199965}" type="presOf" srcId="{E4A7DC2D-1669-45D9-A866-5A9E0CBA87F3}" destId="{30C2090B-BACC-4F00-B632-16AA2F418CAF}" srcOrd="0" destOrd="0" presId="urn:microsoft.com/office/officeart/2005/8/layout/hProcess9"/>
    <dgm:cxn modelId="{D89213DD-E1D2-40E2-8F15-8A3022D60D30}" type="presOf" srcId="{5A5169EF-B8E8-41B5-9897-FE7AF847D544}" destId="{901087B0-955E-4870-9C98-3DC78D175612}" srcOrd="0" destOrd="0" presId="urn:microsoft.com/office/officeart/2005/8/layout/hProcess9"/>
    <dgm:cxn modelId="{B6E03DE3-104D-4302-ACEE-89888AC65DAC}" srcId="{6C683AA4-EC45-4AEC-B743-567661E9BA02}" destId="{5A5169EF-B8E8-41B5-9897-FE7AF847D544}" srcOrd="0" destOrd="0" parTransId="{C1A6980F-E929-4848-A947-BF966D929116}" sibTransId="{AB680067-4549-43CB-B2FA-00EBC1D80DAC}"/>
    <dgm:cxn modelId="{FCA0B7E6-FE62-40B6-A482-0363F3F90929}" srcId="{6C683AA4-EC45-4AEC-B743-567661E9BA02}" destId="{E4A7DC2D-1669-45D9-A866-5A9E0CBA87F3}" srcOrd="2" destOrd="0" parTransId="{7C012273-A171-4039-9CB5-C5DFCC08B0D1}" sibTransId="{AC110F6B-C597-48F9-B510-C2AAFF6CB444}"/>
    <dgm:cxn modelId="{3BE2FFA9-10CC-4055-993F-1BE9ABB84C0E}" type="presParOf" srcId="{B2663622-E096-40CA-B960-807231F63B68}" destId="{9EB21549-A999-430A-8D87-D5052A6FAC91}" srcOrd="0" destOrd="0" presId="urn:microsoft.com/office/officeart/2005/8/layout/hProcess9"/>
    <dgm:cxn modelId="{2D7D465E-D07B-4ED4-ADF0-45309515428D}" type="presParOf" srcId="{B2663622-E096-40CA-B960-807231F63B68}" destId="{97D33ADD-242B-4555-BB33-F2095DA3E054}" srcOrd="1" destOrd="0" presId="urn:microsoft.com/office/officeart/2005/8/layout/hProcess9"/>
    <dgm:cxn modelId="{19E88A69-323A-4E50-B147-5A50DCBBAE7E}" type="presParOf" srcId="{97D33ADD-242B-4555-BB33-F2095DA3E054}" destId="{901087B0-955E-4870-9C98-3DC78D175612}" srcOrd="0" destOrd="0" presId="urn:microsoft.com/office/officeart/2005/8/layout/hProcess9"/>
    <dgm:cxn modelId="{15AACBAE-5F0E-4BA7-BAF6-A44AA3BA3ED6}" type="presParOf" srcId="{97D33ADD-242B-4555-BB33-F2095DA3E054}" destId="{F7A1425A-03B8-4CDB-9F65-EED9E660A654}" srcOrd="1" destOrd="0" presId="urn:microsoft.com/office/officeart/2005/8/layout/hProcess9"/>
    <dgm:cxn modelId="{49EE5C6F-506A-4C17-913D-EE7CDADAA098}" type="presParOf" srcId="{97D33ADD-242B-4555-BB33-F2095DA3E054}" destId="{591D3C2B-4793-41E8-834E-E029A73FF3A3}" srcOrd="2" destOrd="0" presId="urn:microsoft.com/office/officeart/2005/8/layout/hProcess9"/>
    <dgm:cxn modelId="{8BB87BEE-F26B-47C6-AF7C-BF5C1960009C}" type="presParOf" srcId="{97D33ADD-242B-4555-BB33-F2095DA3E054}" destId="{C518F2E5-3372-4961-841C-2ABD6DD345B3}" srcOrd="3" destOrd="0" presId="urn:microsoft.com/office/officeart/2005/8/layout/hProcess9"/>
    <dgm:cxn modelId="{E87BDABB-1E22-44EE-917D-B0FC011AAD3F}" type="presParOf" srcId="{97D33ADD-242B-4555-BB33-F2095DA3E054}" destId="{30C2090B-BACC-4F00-B632-16AA2F418CAF}" srcOrd="4" destOrd="0" presId="urn:microsoft.com/office/officeart/2005/8/layout/hProcess9"/>
    <dgm:cxn modelId="{8FFEEE00-FEDE-4597-97F8-881644ACB5E0}" type="presParOf" srcId="{97D33ADD-242B-4555-BB33-F2095DA3E054}" destId="{4B2C505D-A50D-4835-B70A-89A524C1106C}" srcOrd="5" destOrd="0" presId="urn:microsoft.com/office/officeart/2005/8/layout/hProcess9"/>
    <dgm:cxn modelId="{31B9C960-DA82-4395-8E26-32CC89E8E2FC}" type="presParOf" srcId="{97D33ADD-242B-4555-BB33-F2095DA3E054}" destId="{F8826610-8687-4E55-A6C2-7AAA8CCCD96F}" srcOrd="6" destOrd="0" presId="urn:microsoft.com/office/officeart/2005/8/layout/hProcess9"/>
    <dgm:cxn modelId="{D6670651-FF69-4277-A08D-49670AAC98E8}" type="presParOf" srcId="{97D33ADD-242B-4555-BB33-F2095DA3E054}" destId="{8D886C3D-5099-430D-838A-4D5C3E96D6A9}" srcOrd="7" destOrd="0" presId="urn:microsoft.com/office/officeart/2005/8/layout/hProcess9"/>
    <dgm:cxn modelId="{88944102-BB15-4772-AC5B-85517D947F02}" type="presParOf" srcId="{97D33ADD-242B-4555-BB33-F2095DA3E054}" destId="{7F530AD5-A151-454C-8580-362CD958FD6F}"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21549-A999-430A-8D87-D5052A6FAC91}">
      <dsp:nvSpPr>
        <dsp:cNvPr id="0" name=""/>
        <dsp:cNvSpPr/>
      </dsp:nvSpPr>
      <dsp:spPr>
        <a:xfrm>
          <a:off x="646611" y="0"/>
          <a:ext cx="7328263" cy="1317040"/>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01087B0-955E-4870-9C98-3DC78D175612}">
      <dsp:nvSpPr>
        <dsp:cNvPr id="0" name=""/>
        <dsp:cNvSpPr/>
      </dsp:nvSpPr>
      <dsp:spPr>
        <a:xfrm>
          <a:off x="2525" y="395111"/>
          <a:ext cx="1520547" cy="52681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_tradnl" sz="1200" kern="1200" dirty="0"/>
            <a:t>1. Tratamiento informal: buenas practicas</a:t>
          </a:r>
          <a:endParaRPr lang="en-US" sz="1200" kern="1200" dirty="0"/>
        </a:p>
      </dsp:txBody>
      <dsp:txXfrm>
        <a:off x="28242" y="420828"/>
        <a:ext cx="1469113" cy="475382"/>
      </dsp:txXfrm>
    </dsp:sp>
    <dsp:sp modelId="{591D3C2B-4793-41E8-834E-E029A73FF3A3}">
      <dsp:nvSpPr>
        <dsp:cNvPr id="0" name=""/>
        <dsp:cNvSpPr/>
      </dsp:nvSpPr>
      <dsp:spPr>
        <a:xfrm>
          <a:off x="1776497" y="395111"/>
          <a:ext cx="1520547" cy="52681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_tradnl" sz="1200" kern="1200" dirty="0"/>
            <a:t>2. Planificado y repetible</a:t>
          </a:r>
          <a:endParaRPr lang="en-US" sz="1200" kern="1200" dirty="0"/>
        </a:p>
      </dsp:txBody>
      <dsp:txXfrm>
        <a:off x="1802214" y="420828"/>
        <a:ext cx="1469113" cy="475382"/>
      </dsp:txXfrm>
    </dsp:sp>
    <dsp:sp modelId="{30C2090B-BACC-4F00-B632-16AA2F418CAF}">
      <dsp:nvSpPr>
        <dsp:cNvPr id="0" name=""/>
        <dsp:cNvSpPr/>
      </dsp:nvSpPr>
      <dsp:spPr>
        <a:xfrm>
          <a:off x="3550469" y="395111"/>
          <a:ext cx="1520547" cy="52681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_tradnl" sz="1200" kern="1200" dirty="0"/>
            <a:t>3. Definido: normas, procesos y prácticas</a:t>
          </a:r>
          <a:endParaRPr lang="en-US" sz="1200" kern="1200" dirty="0"/>
        </a:p>
      </dsp:txBody>
      <dsp:txXfrm>
        <a:off x="3576186" y="420828"/>
        <a:ext cx="1469113" cy="475382"/>
      </dsp:txXfrm>
    </dsp:sp>
    <dsp:sp modelId="{F8826610-8687-4E55-A6C2-7AAA8CCCD96F}">
      <dsp:nvSpPr>
        <dsp:cNvPr id="0" name=""/>
        <dsp:cNvSpPr/>
      </dsp:nvSpPr>
      <dsp:spPr>
        <a:xfrm>
          <a:off x="5324441" y="395111"/>
          <a:ext cx="1520547" cy="52681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_tradnl" sz="1200" kern="1200" dirty="0"/>
            <a:t>4. Gestionado y medible: métricas</a:t>
          </a:r>
          <a:endParaRPr lang="en-US" sz="1200" kern="1200" dirty="0"/>
        </a:p>
      </dsp:txBody>
      <dsp:txXfrm>
        <a:off x="5350158" y="420828"/>
        <a:ext cx="1469113" cy="475382"/>
      </dsp:txXfrm>
    </dsp:sp>
    <dsp:sp modelId="{7F530AD5-A151-454C-8580-362CD958FD6F}">
      <dsp:nvSpPr>
        <dsp:cNvPr id="0" name=""/>
        <dsp:cNvSpPr/>
      </dsp:nvSpPr>
      <dsp:spPr>
        <a:xfrm>
          <a:off x="7098412" y="395111"/>
          <a:ext cx="1520547" cy="52681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_tradnl" sz="1300" kern="1200" dirty="0"/>
            <a:t>5. Optimizado: Mejora continua</a:t>
          </a:r>
          <a:endParaRPr lang="en-US" sz="1300" kern="1200" dirty="0"/>
        </a:p>
      </dsp:txBody>
      <dsp:txXfrm>
        <a:off x="7124129" y="420828"/>
        <a:ext cx="1469113" cy="4753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275" cy="49667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862" y="0"/>
            <a:ext cx="2946275" cy="496671"/>
          </a:xfrm>
          <a:prstGeom prst="rect">
            <a:avLst/>
          </a:prstGeom>
        </p:spPr>
        <p:txBody>
          <a:bodyPr vert="horz" lIns="91440" tIns="45720" rIns="91440" bIns="45720" rtlCol="0"/>
          <a:lstStyle>
            <a:lvl1pPr algn="r">
              <a:defRPr sz="1200"/>
            </a:lvl1pPr>
          </a:lstStyle>
          <a:p>
            <a:fld id="{85E30568-7257-B549-9333-9118408E501B}" type="datetimeFigureOut">
              <a:t>16/05/2019</a:t>
            </a:fld>
            <a:endParaRPr lang="en-US"/>
          </a:p>
        </p:txBody>
      </p:sp>
      <p:sp>
        <p:nvSpPr>
          <p:cNvPr id="4" name="Footer Placeholder 3"/>
          <p:cNvSpPr>
            <a:spLocks noGrp="1"/>
          </p:cNvSpPr>
          <p:nvPr>
            <p:ph type="ftr" sz="quarter" idx="2"/>
          </p:nvPr>
        </p:nvSpPr>
        <p:spPr>
          <a:xfrm>
            <a:off x="0" y="9428272"/>
            <a:ext cx="2946275" cy="49667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862" y="9428272"/>
            <a:ext cx="2946275" cy="496671"/>
          </a:xfrm>
          <a:prstGeom prst="rect">
            <a:avLst/>
          </a:prstGeom>
        </p:spPr>
        <p:txBody>
          <a:bodyPr vert="horz" lIns="91440" tIns="45720" rIns="91440" bIns="45720" rtlCol="0" anchor="b"/>
          <a:lstStyle>
            <a:lvl1pPr algn="r">
              <a:defRPr sz="1200"/>
            </a:lvl1pPr>
          </a:lstStyle>
          <a:p>
            <a:fld id="{089FB0DB-6A90-BF49-9B69-BF7194B03079}" type="slidenum">
              <a:t>‹Nº›</a:t>
            </a:fld>
            <a:endParaRPr lang="en-US"/>
          </a:p>
        </p:txBody>
      </p:sp>
    </p:spTree>
    <p:extLst>
      <p:ext uri="{BB962C8B-B14F-4D97-AF65-F5344CB8AC3E}">
        <p14:creationId xmlns:p14="http://schemas.microsoft.com/office/powerpoint/2010/main" val="4270170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4EC62420-BEC6-46CB-B709-40E4708D2EF7}" type="datetimeFigureOut">
              <a:rPr lang="en-US"/>
              <a:pPr>
                <a:defRPr/>
              </a:pPr>
              <a:t>5/16/2019</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4"/>
            <a:ext cx="2945659" cy="496332"/>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FD86E2F4-C4BE-4C16-B812-904B766BDF81}" type="slidenum">
              <a:rPr lang="en-US"/>
              <a:pPr>
                <a:defRPr/>
              </a:pPr>
              <a:t>‹Nº›</a:t>
            </a:fld>
            <a:endParaRPr lang="en-US" dirty="0"/>
          </a:p>
        </p:txBody>
      </p:sp>
    </p:spTree>
    <p:extLst>
      <p:ext uri="{BB962C8B-B14F-4D97-AF65-F5344CB8AC3E}">
        <p14:creationId xmlns:p14="http://schemas.microsoft.com/office/powerpoint/2010/main" val="3513074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4</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13</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14</a:t>
            </a:fld>
            <a:endParaRPr lang="en-US" dirty="0"/>
          </a:p>
        </p:txBody>
      </p:sp>
    </p:spTree>
    <p:extLst>
      <p:ext uri="{BB962C8B-B14F-4D97-AF65-F5344CB8AC3E}">
        <p14:creationId xmlns:p14="http://schemas.microsoft.com/office/powerpoint/2010/main" val="859772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15</a:t>
            </a:fld>
            <a:endParaRPr lang="en-US" dirty="0"/>
          </a:p>
        </p:txBody>
      </p:sp>
    </p:spTree>
    <p:extLst>
      <p:ext uri="{BB962C8B-B14F-4D97-AF65-F5344CB8AC3E}">
        <p14:creationId xmlns:p14="http://schemas.microsoft.com/office/powerpoint/2010/main" val="758490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16</a:t>
            </a:fld>
            <a:endParaRPr lang="en-US" dirty="0"/>
          </a:p>
        </p:txBody>
      </p:sp>
    </p:spTree>
    <p:extLst>
      <p:ext uri="{BB962C8B-B14F-4D97-AF65-F5344CB8AC3E}">
        <p14:creationId xmlns:p14="http://schemas.microsoft.com/office/powerpoint/2010/main" val="132474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17</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18</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20</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21</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22</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23</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5</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24</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25</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26</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28</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29</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30</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31</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32</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33</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34</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6</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35</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36</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37</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38</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39</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40</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41</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42</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43</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44</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7</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45</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46</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47</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48</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49</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50</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51</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52</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53</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54</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8</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55</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56</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57</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58</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59</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60</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61</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62</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63</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64</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9</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65</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66</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67</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68</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69</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70</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72</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73</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74</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75</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anose="020B0604020202020204" pitchFamily="34" charset="0"/>
              <a:buNone/>
            </a:pPr>
            <a:endParaRPr lang="es-E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10</a:t>
            </a:fld>
            <a:endParaRPr lang="en-US" dirty="0"/>
          </a:p>
        </p:txBody>
      </p:sp>
    </p:spTree>
    <p:extLst>
      <p:ext uri="{BB962C8B-B14F-4D97-AF65-F5344CB8AC3E}">
        <p14:creationId xmlns:p14="http://schemas.microsoft.com/office/powerpoint/2010/main" val="30734158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76</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77</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78</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79</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80</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81</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82</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83</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84</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85</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11</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86</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87</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88</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89</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90</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91</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92</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93</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94</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95</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12</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96</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97</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98</a:t>
            </a:fld>
            <a:endParaRPr lang="en-US" dirty="0"/>
          </a:p>
        </p:txBody>
      </p:sp>
    </p:spTree>
    <p:extLst>
      <p:ext uri="{BB962C8B-B14F-4D97-AF65-F5344CB8AC3E}">
        <p14:creationId xmlns:p14="http://schemas.microsoft.com/office/powerpoint/2010/main" val="2815164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D86E2F4-C4BE-4C16-B812-904B766BDF81}" type="slidenum">
              <a:rPr lang="en-US" smtClean="0"/>
              <a:pPr>
                <a:defRPr/>
              </a:pPr>
              <a:t>99</a:t>
            </a:fld>
            <a:endParaRPr lang="en-US" dirty="0"/>
          </a:p>
        </p:txBody>
      </p:sp>
    </p:spTree>
    <p:extLst>
      <p:ext uri="{BB962C8B-B14F-4D97-AF65-F5344CB8AC3E}">
        <p14:creationId xmlns:p14="http://schemas.microsoft.com/office/powerpoint/2010/main" val="28151645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0" name="Rectangle 19"/>
          <p:cNvSpPr/>
          <p:nvPr userDrawn="1"/>
        </p:nvSpPr>
        <p:spPr bwMode="auto">
          <a:xfrm>
            <a:off x="0" y="4452154"/>
            <a:ext cx="9144000" cy="2405846"/>
          </a:xfrm>
          <a:prstGeom prst="rect">
            <a:avLst/>
          </a:prstGeom>
          <a:solidFill>
            <a:schemeClr val="bg2"/>
          </a:solidFill>
          <a:ln>
            <a:noFill/>
            <a:headEnd/>
            <a:tailEnd/>
          </a:ln>
          <a:effectLst/>
        </p:spPr>
        <p:style>
          <a:lnRef idx="1">
            <a:schemeClr val="accent5"/>
          </a:lnRef>
          <a:fillRef idx="3">
            <a:schemeClr val="accent5"/>
          </a:fillRef>
          <a:effectRef idx="2">
            <a:schemeClr val="accent5"/>
          </a:effectRef>
          <a:fontRef idx="minor">
            <a:schemeClr val="lt1"/>
          </a:fontRef>
        </p:style>
        <p:txBody>
          <a:bodyPr wrap="none" rtlCol="0" anchor="ctr"/>
          <a:lstStyle/>
          <a:p>
            <a:pPr algn="ctr"/>
            <a:endParaRPr lang="en-US" dirty="0">
              <a:solidFill>
                <a:schemeClr val="bg1"/>
              </a:solidFill>
            </a:endParaRPr>
          </a:p>
        </p:txBody>
      </p:sp>
      <p:pic>
        <p:nvPicPr>
          <p:cNvPr id="13" name="Picture Placeholder 5" descr="shutterstock_114992794.jpg"/>
          <p:cNvPicPr>
            <a:picLocks/>
          </p:cNvPicPr>
          <p:nvPr userDrawn="1"/>
        </p:nvPicPr>
        <p:blipFill rotWithShape="1">
          <a:blip r:embed="rId2" cstate="screen">
            <a:extLst>
              <a:ext uri="{BEBA8EAE-BF5A-486C-A8C5-ECC9F3942E4B}">
                <a14:imgProps xmlns:a14="http://schemas.microsoft.com/office/drawing/2010/main">
                  <a14:imgLayer r:embed="rId3">
                    <a14:imgEffect>
                      <a14:colorTemperature colorTemp="5300"/>
                    </a14:imgEffect>
                    <a14:imgEffect>
                      <a14:saturation sat="33000"/>
                    </a14:imgEffect>
                  </a14:imgLayer>
                </a14:imgProps>
              </a:ext>
              <a:ext uri="{28A0092B-C50C-407E-A947-70E740481C1C}">
                <a14:useLocalDpi xmlns:a14="http://schemas.microsoft.com/office/drawing/2010/main"/>
              </a:ext>
            </a:extLst>
          </a:blip>
          <a:srcRect t="17717" b="28260"/>
          <a:stretch/>
        </p:blipFill>
        <p:spPr bwMode="auto">
          <a:xfrm>
            <a:off x="0" y="1081914"/>
            <a:ext cx="9144000" cy="3299068"/>
          </a:xfrm>
          <a:prstGeom prst="rect">
            <a:avLst/>
          </a:prstGeom>
          <a:noFill/>
          <a:ln>
            <a:noFill/>
          </a:ln>
        </p:spPr>
      </p:pic>
      <p:sp>
        <p:nvSpPr>
          <p:cNvPr id="7" name="Text Placeholder 6"/>
          <p:cNvSpPr>
            <a:spLocks noGrp="1"/>
          </p:cNvSpPr>
          <p:nvPr>
            <p:ph type="body" sz="quarter" idx="10"/>
          </p:nvPr>
        </p:nvSpPr>
        <p:spPr>
          <a:xfrm>
            <a:off x="6540939" y="5981700"/>
            <a:ext cx="2281795" cy="609600"/>
          </a:xfrm>
        </p:spPr>
        <p:txBody>
          <a:bodyPr bIns="0" anchor="b" anchorCtr="0"/>
          <a:lstStyle>
            <a:lvl1pPr marL="0" indent="0" algn="r">
              <a:lnSpc>
                <a:spcPct val="90000"/>
              </a:lnSpc>
              <a:spcBef>
                <a:spcPts val="0"/>
              </a:spcBef>
              <a:buNone/>
              <a:defRPr sz="1600">
                <a:solidFill>
                  <a:srgbClr val="FFFFFF"/>
                </a:solidFill>
                <a:latin typeface="Arial"/>
                <a:cs typeface="Arial"/>
              </a:defRPr>
            </a:lvl1pPr>
          </a:lstStyle>
          <a:p>
            <a:pPr lvl="0"/>
            <a:r>
              <a:rPr lang="en-US"/>
              <a:t>Click to edit Master text styles</a:t>
            </a:r>
          </a:p>
        </p:txBody>
      </p:sp>
      <p:sp>
        <p:nvSpPr>
          <p:cNvPr id="12" name="Text Placeholder 4"/>
          <p:cNvSpPr>
            <a:spLocks noGrp="1"/>
          </p:cNvSpPr>
          <p:nvPr>
            <p:ph type="body" sz="quarter" idx="12"/>
          </p:nvPr>
        </p:nvSpPr>
        <p:spPr>
          <a:xfrm>
            <a:off x="310896" y="5806352"/>
            <a:ext cx="6038867" cy="784948"/>
          </a:xfrm>
        </p:spPr>
        <p:txBody>
          <a:bodyPr bIns="0" anchor="b" anchorCtr="0"/>
          <a:lstStyle>
            <a:lvl1pPr marL="0" indent="0">
              <a:buFontTx/>
              <a:buNone/>
              <a:defRPr sz="1600">
                <a:solidFill>
                  <a:srgbClr val="FFFFFF"/>
                </a:solidFill>
                <a:latin typeface="Arial"/>
                <a:cs typeface="Arial"/>
              </a:defRPr>
            </a:lvl1pPr>
          </a:lstStyle>
          <a:p>
            <a:pPr lvl="0"/>
            <a:r>
              <a:rPr lang="en-US"/>
              <a:t>Click to edit Master text styles</a:t>
            </a:r>
          </a:p>
        </p:txBody>
      </p:sp>
      <p:sp>
        <p:nvSpPr>
          <p:cNvPr id="17" name="Title 1"/>
          <p:cNvSpPr>
            <a:spLocks noGrp="1"/>
          </p:cNvSpPr>
          <p:nvPr>
            <p:ph type="title"/>
          </p:nvPr>
        </p:nvSpPr>
        <p:spPr>
          <a:xfrm>
            <a:off x="310896" y="4637166"/>
            <a:ext cx="8503920" cy="1047405"/>
          </a:xfrm>
        </p:spPr>
        <p:txBody>
          <a:bodyPr anchor="t" anchorCtr="0"/>
          <a:lstStyle>
            <a:lvl1pPr algn="l">
              <a:defRPr sz="3200" b="1" i="0" cap="none">
                <a:solidFill>
                  <a:srgbClr val="FFFFFF"/>
                </a:solidFill>
                <a:latin typeface="Arial"/>
                <a:cs typeface="Arial"/>
              </a:defRPr>
            </a:lvl1pPr>
          </a:lstStyle>
          <a:p>
            <a:r>
              <a:rPr lang="en-US"/>
              <a:t>Click to edit Master title style</a:t>
            </a:r>
            <a:endParaRPr lang="en-US" dirty="0"/>
          </a:p>
        </p:txBody>
      </p:sp>
      <p:sp>
        <p:nvSpPr>
          <p:cNvPr id="18" name="Text Placeholder 2"/>
          <p:cNvSpPr>
            <a:spLocks noGrp="1"/>
          </p:cNvSpPr>
          <p:nvPr>
            <p:ph type="body" idx="1"/>
          </p:nvPr>
        </p:nvSpPr>
        <p:spPr>
          <a:xfrm>
            <a:off x="310895" y="5140259"/>
            <a:ext cx="8503920" cy="977901"/>
          </a:xfrm>
        </p:spPr>
        <p:txBody>
          <a:bodyPr/>
          <a:lstStyle>
            <a:lvl1pPr marL="0" indent="0" algn="l">
              <a:lnSpc>
                <a:spcPct val="100000"/>
              </a:lnSpc>
              <a:spcBef>
                <a:spcPts val="600"/>
              </a:spcBef>
              <a:buNone/>
              <a:defRPr sz="2200" b="0">
                <a:solidFill>
                  <a:srgbClr val="FFFFFF"/>
                </a:solidFill>
                <a:latin typeface="Arial"/>
                <a:cs typeface="Aria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cxnSp>
        <p:nvCxnSpPr>
          <p:cNvPr id="11" name="Straight Connector 10"/>
          <p:cNvCxnSpPr/>
          <p:nvPr userDrawn="1"/>
        </p:nvCxnSpPr>
        <p:spPr bwMode="auto">
          <a:xfrm>
            <a:off x="0" y="1066800"/>
            <a:ext cx="9144000" cy="1588"/>
          </a:xfrm>
          <a:prstGeom prst="line">
            <a:avLst/>
          </a:prstGeom>
          <a:solidFill>
            <a:schemeClr val="accent2"/>
          </a:solidFill>
          <a:ln w="57150" cap="sq" cmpd="sng" algn="ctr">
            <a:solidFill>
              <a:schemeClr val="bg2"/>
            </a:solidFill>
            <a:prstDash val="solid"/>
            <a:round/>
            <a:headEnd type="none" w="med" len="med"/>
            <a:tailEnd type="none" w="med" len="med"/>
          </a:ln>
          <a:effectLst/>
        </p:spPr>
      </p:cxnSp>
      <p:cxnSp>
        <p:nvCxnSpPr>
          <p:cNvPr id="16" name="Straight Connector 15"/>
          <p:cNvCxnSpPr/>
          <p:nvPr userDrawn="1"/>
        </p:nvCxnSpPr>
        <p:spPr bwMode="auto">
          <a:xfrm>
            <a:off x="0" y="4402472"/>
            <a:ext cx="9143999" cy="1588"/>
          </a:xfrm>
          <a:prstGeom prst="line">
            <a:avLst/>
          </a:prstGeom>
          <a:solidFill>
            <a:schemeClr val="accent2"/>
          </a:solidFill>
          <a:ln w="57150" cap="sq" cmpd="sng" algn="ctr">
            <a:solidFill>
              <a:schemeClr val="bg2"/>
            </a:solidFill>
            <a:prstDash val="solid"/>
            <a:round/>
            <a:headEnd type="none" w="med" len="med"/>
            <a:tailEnd type="none" w="med" len="med"/>
          </a:ln>
          <a:effectLst/>
        </p:spPr>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mage Lef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0" y="1069848"/>
            <a:ext cx="3429000" cy="5340095"/>
          </a:xfrm>
        </p:spPr>
        <p:txBody>
          <a:bodyPr/>
          <a:lstStyle>
            <a:lvl1pPr marL="0" indent="0">
              <a:spcBef>
                <a:spcPts val="1000"/>
              </a:spcBef>
              <a:buFontTx/>
              <a:buNone/>
              <a:defRPr sz="2000">
                <a:latin typeface="Arial"/>
                <a:cs typeface="Arial"/>
              </a:defRPr>
            </a:lvl1pPr>
            <a:lvl2pPr>
              <a:spcBef>
                <a:spcPts val="500"/>
              </a:spcBef>
              <a:defRPr sz="1800"/>
            </a:lvl2pPr>
            <a:lvl3pPr>
              <a:spcBef>
                <a:spcPts val="500"/>
              </a:spcBef>
              <a:defRPr sz="1600"/>
            </a:lvl3pPr>
            <a:lvl4pPr>
              <a:spcBef>
                <a:spcPts val="500"/>
              </a:spcBef>
              <a:defRPr sz="1400"/>
            </a:lvl4pPr>
            <a:lvl5pPr>
              <a:spcBef>
                <a:spcPts val="500"/>
              </a:spcBef>
              <a:defRPr sz="1400"/>
            </a:lvl5pPr>
            <a:lvl6pPr>
              <a:defRPr sz="1800"/>
            </a:lvl6pPr>
            <a:lvl7pPr>
              <a:defRPr sz="1800"/>
            </a:lvl7pPr>
            <a:lvl8pPr>
              <a:defRPr sz="1800"/>
            </a:lvl8pPr>
            <a:lvl9pPr>
              <a:defRPr sz="1800"/>
            </a:lvl9pPr>
          </a:lstStyle>
          <a:p>
            <a:pPr lvl="0"/>
            <a:r>
              <a:rPr lang="en-US"/>
              <a:t>Click to edit Master text styles</a:t>
            </a:r>
          </a:p>
        </p:txBody>
      </p:sp>
      <p:sp>
        <p:nvSpPr>
          <p:cNvPr id="2" name="Title 1"/>
          <p:cNvSpPr>
            <a:spLocks noGrp="1"/>
          </p:cNvSpPr>
          <p:nvPr>
            <p:ph type="title"/>
          </p:nvPr>
        </p:nvSpPr>
        <p:spPr>
          <a:xfrm>
            <a:off x="310896" y="0"/>
            <a:ext cx="8503920" cy="1061159"/>
          </a:xfrm>
        </p:spPr>
        <p:txBody>
          <a:bodyPr/>
          <a:lstStyle>
            <a:lvl1pPr>
              <a:defRPr>
                <a:solidFill>
                  <a:schemeClr val="bg2"/>
                </a:solidFill>
                <a:latin typeface="Arial"/>
                <a:cs typeface="Arial"/>
              </a:defRPr>
            </a:lvl1pPr>
          </a:lstStyle>
          <a:p>
            <a:r>
              <a:rPr lang="en-US"/>
              <a:t>Click to edit Master title style</a:t>
            </a:r>
            <a:endParaRPr lang="en-US" dirty="0"/>
          </a:p>
        </p:txBody>
      </p:sp>
      <p:sp>
        <p:nvSpPr>
          <p:cNvPr id="7" name="Content Placeholder 2"/>
          <p:cNvSpPr>
            <a:spLocks noGrp="1"/>
          </p:cNvSpPr>
          <p:nvPr>
            <p:ph sz="half" idx="1"/>
          </p:nvPr>
        </p:nvSpPr>
        <p:spPr>
          <a:xfrm>
            <a:off x="3739898" y="1371600"/>
            <a:ext cx="5074918" cy="4876800"/>
          </a:xfrm>
        </p:spPr>
        <p:txBody>
          <a:bodyPr/>
          <a:lstStyle>
            <a:lvl1pPr>
              <a:spcBef>
                <a:spcPts val="1000"/>
              </a:spcBef>
              <a:defRPr sz="2000">
                <a:solidFill>
                  <a:srgbClr val="333333"/>
                </a:solidFill>
                <a:latin typeface="Arial"/>
                <a:cs typeface="Arial"/>
              </a:defRPr>
            </a:lvl1pPr>
            <a:lvl2pPr>
              <a:spcBef>
                <a:spcPts val="500"/>
              </a:spcBef>
              <a:defRPr sz="1800">
                <a:solidFill>
                  <a:srgbClr val="333333"/>
                </a:solidFill>
                <a:latin typeface="Arial"/>
                <a:cs typeface="Arial"/>
              </a:defRPr>
            </a:lvl2pPr>
            <a:lvl3pPr>
              <a:spcBef>
                <a:spcPts val="500"/>
              </a:spcBef>
              <a:defRPr sz="1600">
                <a:solidFill>
                  <a:srgbClr val="333333"/>
                </a:solidFill>
                <a:latin typeface="Arial"/>
                <a:cs typeface="Arial"/>
              </a:defRPr>
            </a:lvl3pPr>
            <a:lvl4pPr>
              <a:spcBef>
                <a:spcPts val="500"/>
              </a:spcBef>
              <a:defRPr sz="1400">
                <a:solidFill>
                  <a:srgbClr val="333333"/>
                </a:solidFill>
                <a:latin typeface="Arial"/>
                <a:cs typeface="Arial"/>
              </a:defRPr>
            </a:lvl4pPr>
            <a:lvl5pPr>
              <a:spcBef>
                <a:spcPts val="500"/>
              </a:spcBef>
              <a:defRPr sz="1400">
                <a:solidFill>
                  <a:srgbClr val="333333"/>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auto">
          <a:xfrm>
            <a:off x="0" y="1066800"/>
            <a:ext cx="9144000" cy="1588"/>
          </a:xfrm>
          <a:prstGeom prst="line">
            <a:avLst/>
          </a:prstGeom>
          <a:solidFill>
            <a:schemeClr val="accent2"/>
          </a:solidFill>
          <a:ln w="19050" cap="sq" cmpd="sng" algn="ctr">
            <a:solidFill>
              <a:srgbClr val="004B98"/>
            </a:solidFill>
            <a:prstDash val="solid"/>
            <a:round/>
            <a:headEnd type="none" w="med" len="med"/>
            <a:tailEnd type="none" w="med" len="med"/>
          </a:ln>
          <a:effectLst/>
        </p:spPr>
      </p:cxnSp>
      <p:sp>
        <p:nvSpPr>
          <p:cNvPr id="14" name="Rectangle 13"/>
          <p:cNvSpPr/>
          <p:nvPr userDrawn="1"/>
        </p:nvSpPr>
        <p:spPr bwMode="auto">
          <a:xfrm>
            <a:off x="8517276" y="6424989"/>
            <a:ext cx="626724" cy="433011"/>
          </a:xfrm>
          <a:prstGeom prst="rect">
            <a:avLst/>
          </a:prstGeom>
          <a:solidFill>
            <a:schemeClr val="bg2"/>
          </a:solidFill>
          <a:ln>
            <a:solidFill>
              <a:schemeClr val="bg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lvl="0" indent="0" algn="ctr" fontAlgn="auto">
              <a:lnSpc>
                <a:spcPct val="100000"/>
              </a:lnSpc>
              <a:spcBef>
                <a:spcPts val="0"/>
              </a:spcBef>
              <a:spcAft>
                <a:spcPts val="0"/>
              </a:spcAft>
              <a:buClrTx/>
              <a:buSzTx/>
              <a:buFontTx/>
              <a:buNone/>
              <a:tabLst/>
            </a:pPr>
            <a:fld id="{615657DD-24B7-4628-B5DA-698972284F41}" type="slidenum">
              <a:rPr kumimoji="0" lang="en-US" sz="1050" b="0" i="0" u="none" strike="noStrike" kern="0" cap="none" spc="0" normalizeH="0" baseline="0" noProof="0">
                <a:ln>
                  <a:noFill/>
                </a:ln>
                <a:solidFill>
                  <a:srgbClr val="FFFFFF"/>
                </a:solidFill>
                <a:effectLst/>
                <a:uLnTx/>
                <a:uFillTx/>
                <a:latin typeface="Arial"/>
                <a:cs typeface="Arial"/>
              </a:rPr>
              <a:pPr marR="0" lvl="0" indent="0" algn="ctr" fontAlgn="auto">
                <a:lnSpc>
                  <a:spcPct val="100000"/>
                </a:lnSpc>
                <a:spcBef>
                  <a:spcPts val="0"/>
                </a:spcBef>
                <a:spcAft>
                  <a:spcPts val="0"/>
                </a:spcAft>
                <a:buClrTx/>
                <a:buSzTx/>
                <a:buFontTx/>
                <a:buNone/>
                <a:tabLst/>
              </a:pPr>
              <a:t>‹Nº›</a:t>
            </a:fld>
            <a:endParaRPr kumimoji="0" lang="en-US" sz="1050" b="0" i="0" u="none" strike="noStrike" kern="0" cap="none" spc="0" normalizeH="0" baseline="0" noProof="0" dirty="0">
              <a:ln>
                <a:noFill/>
              </a:ln>
              <a:solidFill>
                <a:srgbClr val="FFFFFF"/>
              </a:solidFill>
              <a:effectLst/>
              <a:uLnTx/>
              <a:uFillTx/>
              <a:latin typeface="Arial"/>
              <a:cs typeface="Arial"/>
            </a:endParaRPr>
          </a:p>
        </p:txBody>
      </p:sp>
      <p:cxnSp>
        <p:nvCxnSpPr>
          <p:cNvPr id="15" name="Straight Connector 14"/>
          <p:cNvCxnSpPr/>
          <p:nvPr userDrawn="1"/>
        </p:nvCxnSpPr>
        <p:spPr bwMode="auto">
          <a:xfrm>
            <a:off x="0" y="6426173"/>
            <a:ext cx="9144000" cy="0"/>
          </a:xfrm>
          <a:prstGeom prst="line">
            <a:avLst/>
          </a:prstGeom>
          <a:solidFill>
            <a:schemeClr val="accent2"/>
          </a:solidFill>
          <a:ln w="19050" cap="sq" cmpd="sng" algn="ctr">
            <a:solidFill>
              <a:srgbClr val="004B98"/>
            </a:solidFill>
            <a:prstDash val="solid"/>
            <a:round/>
            <a:headEnd type="none" w="med" len="med"/>
            <a:tailEnd type="none" w="med" len="med"/>
          </a:ln>
          <a:effectLst/>
        </p:spPr>
      </p:cxnSp>
      <p:pic>
        <p:nvPicPr>
          <p:cNvPr id="10" name="Picture 2" descr="https://quienmanda.s3.amazonaws.com/uploads/avatar/12427/20120315_logo_AMTEGA.png_535762339.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7752" y="6474640"/>
            <a:ext cx="871271" cy="38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910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0" y="1078992"/>
            <a:ext cx="9144000" cy="5340095"/>
          </a:xfrm>
        </p:spPr>
        <p:txBody>
          <a:bodyPr/>
          <a:lstStyle>
            <a:lvl1pPr marL="0" indent="0">
              <a:spcBef>
                <a:spcPts val="1000"/>
              </a:spcBef>
              <a:buFontTx/>
              <a:buNone/>
              <a:defRPr sz="2000"/>
            </a:lvl1pPr>
            <a:lvl2pPr>
              <a:spcBef>
                <a:spcPts val="500"/>
              </a:spcBef>
              <a:defRPr sz="1800"/>
            </a:lvl2pPr>
            <a:lvl3pPr>
              <a:spcBef>
                <a:spcPts val="500"/>
              </a:spcBef>
              <a:defRPr sz="1600"/>
            </a:lvl3pPr>
            <a:lvl4pPr>
              <a:spcBef>
                <a:spcPts val="500"/>
              </a:spcBef>
              <a:defRPr sz="1400"/>
            </a:lvl4pPr>
            <a:lvl5pPr>
              <a:spcBef>
                <a:spcPts val="500"/>
              </a:spcBef>
              <a:defRPr sz="1400"/>
            </a:lvl5pPr>
            <a:lvl6pPr>
              <a:defRPr sz="1800"/>
            </a:lvl6pPr>
            <a:lvl7pPr>
              <a:defRPr sz="1800"/>
            </a:lvl7pPr>
            <a:lvl8pPr>
              <a:defRPr sz="1800"/>
            </a:lvl8pPr>
            <a:lvl9pPr>
              <a:defRPr sz="1800"/>
            </a:lvl9pPr>
          </a:lstStyle>
          <a:p>
            <a:pPr lvl="0"/>
            <a:r>
              <a:rPr lang="en-US"/>
              <a:t>Click to edit Master text styles</a:t>
            </a:r>
          </a:p>
        </p:txBody>
      </p:sp>
      <p:sp>
        <p:nvSpPr>
          <p:cNvPr id="2" name="Title 1"/>
          <p:cNvSpPr>
            <a:spLocks noGrp="1"/>
          </p:cNvSpPr>
          <p:nvPr>
            <p:ph type="title"/>
          </p:nvPr>
        </p:nvSpPr>
        <p:spPr>
          <a:xfrm>
            <a:off x="310896" y="0"/>
            <a:ext cx="8503920" cy="1061159"/>
          </a:xfrm>
        </p:spPr>
        <p:txBody>
          <a:bodyPr/>
          <a:lstStyle>
            <a:lvl1pPr>
              <a:defRPr>
                <a:solidFill>
                  <a:srgbClr val="004B98"/>
                </a:solidFill>
              </a:defRPr>
            </a:lvl1pPr>
          </a:lstStyle>
          <a:p>
            <a:r>
              <a:rPr lang="en-US"/>
              <a:t>Click to edit Master title style</a:t>
            </a:r>
            <a:endParaRPr lang="en-US" dirty="0"/>
          </a:p>
        </p:txBody>
      </p:sp>
      <p:cxnSp>
        <p:nvCxnSpPr>
          <p:cNvPr id="13" name="Straight Connector 12"/>
          <p:cNvCxnSpPr/>
          <p:nvPr userDrawn="1"/>
        </p:nvCxnSpPr>
        <p:spPr bwMode="auto">
          <a:xfrm>
            <a:off x="0" y="1066800"/>
            <a:ext cx="9144000" cy="1588"/>
          </a:xfrm>
          <a:prstGeom prst="line">
            <a:avLst/>
          </a:prstGeom>
          <a:solidFill>
            <a:schemeClr val="accent2"/>
          </a:solidFill>
          <a:ln w="19050" cap="sq" cmpd="sng" algn="ctr">
            <a:solidFill>
              <a:srgbClr val="004B98"/>
            </a:solidFill>
            <a:prstDash val="solid"/>
            <a:round/>
            <a:headEnd type="none" w="med" len="med"/>
            <a:tailEnd type="none" w="med" len="med"/>
          </a:ln>
          <a:effectLst/>
        </p:spPr>
      </p:cxnSp>
      <p:sp>
        <p:nvSpPr>
          <p:cNvPr id="16" name="Rectangle 15"/>
          <p:cNvSpPr/>
          <p:nvPr userDrawn="1"/>
        </p:nvSpPr>
        <p:spPr bwMode="auto">
          <a:xfrm>
            <a:off x="8517276" y="6424989"/>
            <a:ext cx="626724" cy="433011"/>
          </a:xfrm>
          <a:prstGeom prst="rect">
            <a:avLst/>
          </a:prstGeom>
          <a:solidFill>
            <a:schemeClr val="bg2"/>
          </a:solidFill>
          <a:ln>
            <a:solidFill>
              <a:schemeClr val="bg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lvl="0" indent="0" algn="ctr" fontAlgn="auto">
              <a:lnSpc>
                <a:spcPct val="100000"/>
              </a:lnSpc>
              <a:spcBef>
                <a:spcPts val="0"/>
              </a:spcBef>
              <a:spcAft>
                <a:spcPts val="0"/>
              </a:spcAft>
              <a:buClrTx/>
              <a:buSzTx/>
              <a:buFontTx/>
              <a:buNone/>
              <a:tabLst/>
            </a:pPr>
            <a:fld id="{615657DD-24B7-4628-B5DA-698972284F41}" type="slidenum">
              <a:rPr kumimoji="0" lang="en-US" sz="1050" b="0" i="0" u="none" strike="noStrike" kern="0" cap="none" spc="0" normalizeH="0" baseline="0" noProof="0">
                <a:ln>
                  <a:noFill/>
                </a:ln>
                <a:solidFill>
                  <a:srgbClr val="FFFFFF"/>
                </a:solidFill>
                <a:effectLst/>
                <a:uLnTx/>
                <a:uFillTx/>
                <a:latin typeface="Arial"/>
                <a:cs typeface="Arial"/>
              </a:rPr>
              <a:pPr marR="0" lvl="0" indent="0" algn="ctr" fontAlgn="auto">
                <a:lnSpc>
                  <a:spcPct val="100000"/>
                </a:lnSpc>
                <a:spcBef>
                  <a:spcPts val="0"/>
                </a:spcBef>
                <a:spcAft>
                  <a:spcPts val="0"/>
                </a:spcAft>
                <a:buClrTx/>
                <a:buSzTx/>
                <a:buFontTx/>
                <a:buNone/>
                <a:tabLst/>
              </a:pPr>
              <a:t>‹Nº›</a:t>
            </a:fld>
            <a:endParaRPr kumimoji="0" lang="en-US" sz="1050" b="0" i="0" u="none" strike="noStrike" kern="0" cap="none" spc="0" normalizeH="0" baseline="0" noProof="0" dirty="0">
              <a:ln>
                <a:noFill/>
              </a:ln>
              <a:solidFill>
                <a:srgbClr val="FFFFFF"/>
              </a:solidFill>
              <a:effectLst/>
              <a:uLnTx/>
              <a:uFillTx/>
              <a:latin typeface="Arial"/>
              <a:cs typeface="Arial"/>
            </a:endParaRPr>
          </a:p>
        </p:txBody>
      </p:sp>
      <p:cxnSp>
        <p:nvCxnSpPr>
          <p:cNvPr id="17" name="Straight Connector 16"/>
          <p:cNvCxnSpPr/>
          <p:nvPr userDrawn="1"/>
        </p:nvCxnSpPr>
        <p:spPr bwMode="auto">
          <a:xfrm>
            <a:off x="0" y="6426173"/>
            <a:ext cx="9144000" cy="0"/>
          </a:xfrm>
          <a:prstGeom prst="line">
            <a:avLst/>
          </a:prstGeom>
          <a:solidFill>
            <a:schemeClr val="accent2"/>
          </a:solidFill>
          <a:ln w="19050" cap="sq" cmpd="sng" algn="ctr">
            <a:solidFill>
              <a:srgbClr val="004B98"/>
            </a:solidFill>
            <a:prstDash val="solid"/>
            <a:round/>
            <a:headEnd type="none" w="med" len="med"/>
            <a:tailEnd type="none" w="med" len="med"/>
          </a:ln>
          <a:effectLst/>
        </p:spPr>
      </p:cxnSp>
      <p:pic>
        <p:nvPicPr>
          <p:cNvPr id="10" name="Picture 2" descr="https://quienmanda.s3.amazonaws.com/uploads/avatar/12427/20120315_logo_AMTEGA.png_535762339.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7752" y="6474640"/>
            <a:ext cx="871271" cy="38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502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0896" y="0"/>
            <a:ext cx="8503920" cy="1060450"/>
          </a:xfrm>
        </p:spPr>
        <p:txBody>
          <a:bodyPr/>
          <a:lstStyle>
            <a:lvl1pPr>
              <a:defRPr>
                <a:solidFill>
                  <a:srgbClr val="004B98"/>
                </a:solidFill>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_Footer">
    <p:spTree>
      <p:nvGrpSpPr>
        <p:cNvPr id="1" name=""/>
        <p:cNvGrpSpPr/>
        <p:nvPr/>
      </p:nvGrpSpPr>
      <p:grpSpPr>
        <a:xfrm>
          <a:off x="0" y="0"/>
          <a:ext cx="0" cy="0"/>
          <a:chOff x="0" y="0"/>
          <a:chExt cx="0" cy="0"/>
        </a:xfrm>
      </p:grpSpPr>
      <p:sp>
        <p:nvSpPr>
          <p:cNvPr id="2" name="Rectangle 1"/>
          <p:cNvSpPr/>
          <p:nvPr userDrawn="1"/>
        </p:nvSpPr>
        <p:spPr bwMode="auto">
          <a:xfrm>
            <a:off x="0" y="0"/>
            <a:ext cx="9144000" cy="1329141"/>
          </a:xfrm>
          <a:prstGeom prst="rect">
            <a:avLst/>
          </a:prstGeom>
          <a:solidFill>
            <a:schemeClr val="bg1"/>
          </a:solidFill>
          <a:ln>
            <a:noFill/>
            <a:headEnd/>
            <a:tailEnd/>
          </a:ln>
          <a:effectLst/>
        </p:spPr>
        <p:style>
          <a:lnRef idx="1">
            <a:schemeClr val="dk1"/>
          </a:lnRef>
          <a:fillRef idx="3">
            <a:schemeClr val="dk1"/>
          </a:fillRef>
          <a:effectRef idx="2">
            <a:schemeClr val="dk1"/>
          </a:effectRef>
          <a:fontRef idx="minor">
            <a:schemeClr val="lt1"/>
          </a:fontRef>
        </p:style>
        <p:txBody>
          <a:bodyPr wrap="none" rtlCol="0" anchor="ctr"/>
          <a:lstStyle/>
          <a:p>
            <a:pPr algn="ctr"/>
            <a:endParaRPr lang="en-US"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p:nvPr userDrawn="1"/>
        </p:nvSpPr>
        <p:spPr bwMode="auto">
          <a:xfrm>
            <a:off x="0" y="0"/>
            <a:ext cx="9144000" cy="1329141"/>
          </a:xfrm>
          <a:prstGeom prst="rect">
            <a:avLst/>
          </a:prstGeom>
          <a:solidFill>
            <a:schemeClr val="bg1"/>
          </a:solidFill>
          <a:ln>
            <a:noFill/>
            <a:headEnd/>
            <a:tailEnd/>
          </a:ln>
          <a:effectLst/>
        </p:spPr>
        <p:style>
          <a:lnRef idx="1">
            <a:schemeClr val="dk1"/>
          </a:lnRef>
          <a:fillRef idx="3">
            <a:schemeClr val="dk1"/>
          </a:fillRef>
          <a:effectRef idx="2">
            <a:schemeClr val="dk1"/>
          </a:effectRef>
          <a:fontRef idx="minor">
            <a:schemeClr val="lt1"/>
          </a:fontRef>
        </p:style>
        <p:txBody>
          <a:bodyPr wrap="none" rtlCol="0" anchor="ctr"/>
          <a:lstStyle/>
          <a:p>
            <a:pPr algn="ctr"/>
            <a:endParaRPr lang="en-US" b="1" dirty="0">
              <a:solidFill>
                <a:schemeClr val="bg1"/>
              </a:solidFill>
            </a:endParaRPr>
          </a:p>
        </p:txBody>
      </p:sp>
    </p:spTree>
    <p:extLst>
      <p:ext uri="{BB962C8B-B14F-4D97-AF65-F5344CB8AC3E}">
        <p14:creationId xmlns:p14="http://schemas.microsoft.com/office/powerpoint/2010/main" val="444176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49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3" name="Inhaltsplatzhalter 2"/>
          <p:cNvSpPr>
            <a:spLocks noGrp="1"/>
          </p:cNvSpPr>
          <p:nvPr>
            <p:ph idx="1"/>
          </p:nvPr>
        </p:nvSpPr>
        <p:spPr>
          <a:xfrm>
            <a:off x="415583" y="1483952"/>
            <a:ext cx="8322756" cy="4319248"/>
          </a:xfrm>
          <a:noFill/>
        </p:spPr>
        <p:txBody>
          <a:bodyPr/>
          <a:lstStyle>
            <a:lvl1pPr>
              <a:defRPr sz="2200"/>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38" name="Titel 1"/>
          <p:cNvSpPr>
            <a:spLocks noGrp="1"/>
          </p:cNvSpPr>
          <p:nvPr>
            <p:ph type="title"/>
          </p:nvPr>
        </p:nvSpPr>
        <p:spPr>
          <a:xfrm>
            <a:off x="415584" y="410830"/>
            <a:ext cx="8322913" cy="1073122"/>
          </a:xfrm>
        </p:spPr>
        <p:txBody>
          <a:bodyPr/>
          <a:lstStyle>
            <a:lvl1pPr>
              <a:defRPr>
                <a:solidFill>
                  <a:schemeClr val="tx1"/>
                </a:solidFill>
              </a:defRPr>
            </a:lvl1pPr>
          </a:lstStyle>
          <a:p>
            <a:r>
              <a:rPr lang="de-DE" dirty="0"/>
              <a:t>Titelmasterformat durch Klicken bearbeiten</a:t>
            </a:r>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75A4F164-3A46-4CEE-A25C-CA523D5E42F3}" type="slidenum">
              <a:rPr lang="en-US" smtClean="0"/>
              <a:pPr/>
              <a:t>‹Nº›</a:t>
            </a:fld>
            <a:endParaRPr lang="en-US" dirty="0"/>
          </a:p>
        </p:txBody>
      </p:sp>
      <p:sp>
        <p:nvSpPr>
          <p:cNvPr id="13" name="Textplatzhalter 12"/>
          <p:cNvSpPr>
            <a:spLocks noGrp="1"/>
          </p:cNvSpPr>
          <p:nvPr>
            <p:ph type="body" sz="quarter" idx="13" hasCustomPrompt="1"/>
          </p:nvPr>
        </p:nvSpPr>
        <p:spPr>
          <a:xfrm>
            <a:off x="415583" y="942478"/>
            <a:ext cx="8322755" cy="541474"/>
          </a:xfrm>
        </p:spPr>
        <p:txBody>
          <a:bodyPr lIns="10800" anchor="t" anchorCtr="0"/>
          <a:lstStyle>
            <a:lvl1pPr marL="0" indent="0">
              <a:buNone/>
              <a:defRPr>
                <a:solidFill>
                  <a:srgbClr val="7F7F7F"/>
                </a:solidFill>
              </a:defRPr>
            </a:lvl1pPr>
          </a:lstStyle>
          <a:p>
            <a:r>
              <a:rPr lang="en-US" noProof="1">
                <a:latin typeface="Calibri Light" panose="020F0302020204030204" pitchFamily="34" charset="0"/>
              </a:rPr>
              <a:t>Enter your subheadline here</a:t>
            </a:r>
          </a:p>
        </p:txBody>
      </p:sp>
    </p:spTree>
    <p:extLst>
      <p:ext uri="{BB962C8B-B14F-4D97-AF65-F5344CB8AC3E}">
        <p14:creationId xmlns:p14="http://schemas.microsoft.com/office/powerpoint/2010/main" val="266793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3" name="Inhaltsplatzhalter 2"/>
          <p:cNvSpPr>
            <a:spLocks noGrp="1"/>
          </p:cNvSpPr>
          <p:nvPr>
            <p:ph idx="1"/>
          </p:nvPr>
        </p:nvSpPr>
        <p:spPr>
          <a:xfrm>
            <a:off x="415582" y="1504950"/>
            <a:ext cx="5436980" cy="4298250"/>
          </a:xfrm>
          <a:noFill/>
        </p:spPr>
        <p:txBody>
          <a:bodyPr/>
          <a:lstStyle>
            <a:lvl1pPr>
              <a:defRPr sz="2200"/>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75A4F164-3A46-4CEE-A25C-CA523D5E42F3}" type="slidenum">
              <a:rPr lang="en-US" smtClean="0"/>
              <a:pPr/>
              <a:t>‹Nº›</a:t>
            </a:fld>
            <a:endParaRPr lang="en-US" dirty="0"/>
          </a:p>
        </p:txBody>
      </p:sp>
      <p:sp>
        <p:nvSpPr>
          <p:cNvPr id="7" name="Titel 1"/>
          <p:cNvSpPr>
            <a:spLocks noGrp="1"/>
          </p:cNvSpPr>
          <p:nvPr>
            <p:ph type="title"/>
          </p:nvPr>
        </p:nvSpPr>
        <p:spPr>
          <a:xfrm>
            <a:off x="415584" y="410830"/>
            <a:ext cx="8322913" cy="1073122"/>
          </a:xfrm>
        </p:spPr>
        <p:txBody>
          <a:bodyPr/>
          <a:lstStyle>
            <a:lvl1pPr>
              <a:defRPr>
                <a:solidFill>
                  <a:schemeClr val="tx1"/>
                </a:solidFill>
              </a:defRPr>
            </a:lvl1pPr>
          </a:lstStyle>
          <a:p>
            <a:r>
              <a:rPr lang="de-DE" dirty="0"/>
              <a:t>Titelmasterformat durch Klicken bearbeiten</a:t>
            </a:r>
            <a:endParaRPr lang="en-US" dirty="0"/>
          </a:p>
        </p:txBody>
      </p:sp>
      <p:sp>
        <p:nvSpPr>
          <p:cNvPr id="8" name="Textplatzhalter 12"/>
          <p:cNvSpPr>
            <a:spLocks noGrp="1"/>
          </p:cNvSpPr>
          <p:nvPr>
            <p:ph type="body" sz="quarter" idx="13" hasCustomPrompt="1"/>
          </p:nvPr>
        </p:nvSpPr>
        <p:spPr>
          <a:xfrm>
            <a:off x="415583" y="942478"/>
            <a:ext cx="8322755" cy="541474"/>
          </a:xfrm>
        </p:spPr>
        <p:txBody>
          <a:bodyPr lIns="10800" anchor="t" anchorCtr="0"/>
          <a:lstStyle>
            <a:lvl1pPr marL="0" indent="0">
              <a:buNone/>
              <a:defRPr>
                <a:solidFill>
                  <a:srgbClr val="7F7F7F"/>
                </a:solidFill>
              </a:defRPr>
            </a:lvl1pPr>
          </a:lstStyle>
          <a:p>
            <a:r>
              <a:rPr lang="en-US" noProof="1">
                <a:latin typeface="Calibri Light" panose="020F0302020204030204" pitchFamily="34" charset="0"/>
              </a:rPr>
              <a:t>Enter your subheadline here</a:t>
            </a:r>
          </a:p>
        </p:txBody>
      </p:sp>
    </p:spTree>
    <p:extLst>
      <p:ext uri="{BB962C8B-B14F-4D97-AF65-F5344CB8AC3E}">
        <p14:creationId xmlns:p14="http://schemas.microsoft.com/office/powerpoint/2010/main" val="3749903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3" name="Inhaltsplatzhalter 2"/>
          <p:cNvSpPr>
            <a:spLocks noGrp="1"/>
          </p:cNvSpPr>
          <p:nvPr>
            <p:ph idx="1"/>
          </p:nvPr>
        </p:nvSpPr>
        <p:spPr>
          <a:xfrm>
            <a:off x="415582" y="1504950"/>
            <a:ext cx="4022435" cy="4376398"/>
          </a:xfrm>
          <a:noFill/>
        </p:spPr>
        <p:txBody>
          <a:bodyPr/>
          <a:lstStyle>
            <a:lvl1pPr>
              <a:defRPr sz="2200"/>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75A4F164-3A46-4CEE-A25C-CA523D5E42F3}" type="slidenum">
              <a:rPr lang="en-US" smtClean="0"/>
              <a:pPr/>
              <a:t>‹Nº›</a:t>
            </a:fld>
            <a:endParaRPr lang="en-US" dirty="0"/>
          </a:p>
        </p:txBody>
      </p:sp>
      <p:sp>
        <p:nvSpPr>
          <p:cNvPr id="7" name="Titel 1"/>
          <p:cNvSpPr>
            <a:spLocks noGrp="1"/>
          </p:cNvSpPr>
          <p:nvPr>
            <p:ph type="title"/>
          </p:nvPr>
        </p:nvSpPr>
        <p:spPr>
          <a:xfrm>
            <a:off x="415584" y="410830"/>
            <a:ext cx="8322913" cy="1073122"/>
          </a:xfrm>
        </p:spPr>
        <p:txBody>
          <a:bodyPr/>
          <a:lstStyle>
            <a:lvl1pPr>
              <a:defRPr>
                <a:solidFill>
                  <a:schemeClr val="tx1"/>
                </a:solidFill>
              </a:defRPr>
            </a:lvl1pPr>
          </a:lstStyle>
          <a:p>
            <a:r>
              <a:rPr lang="de-DE" dirty="0"/>
              <a:t>Titelmasterformat durch Klicken bearbeiten</a:t>
            </a:r>
            <a:endParaRPr lang="en-US" dirty="0"/>
          </a:p>
        </p:txBody>
      </p:sp>
      <p:sp>
        <p:nvSpPr>
          <p:cNvPr id="8" name="Textplatzhalter 12"/>
          <p:cNvSpPr>
            <a:spLocks noGrp="1"/>
          </p:cNvSpPr>
          <p:nvPr>
            <p:ph type="body" sz="quarter" idx="13" hasCustomPrompt="1"/>
          </p:nvPr>
        </p:nvSpPr>
        <p:spPr>
          <a:xfrm>
            <a:off x="415583" y="942478"/>
            <a:ext cx="8322755" cy="541474"/>
          </a:xfrm>
        </p:spPr>
        <p:txBody>
          <a:bodyPr lIns="10800" anchor="t" anchorCtr="0"/>
          <a:lstStyle>
            <a:lvl1pPr marL="0" indent="0">
              <a:buNone/>
              <a:defRPr>
                <a:solidFill>
                  <a:srgbClr val="7F7F7F"/>
                </a:solidFill>
              </a:defRPr>
            </a:lvl1pPr>
          </a:lstStyle>
          <a:p>
            <a:r>
              <a:rPr lang="en-US" noProof="1">
                <a:latin typeface="Calibri Light" panose="020F0302020204030204" pitchFamily="34" charset="0"/>
              </a:rPr>
              <a:t>Enter your subheadline here</a:t>
            </a:r>
          </a:p>
        </p:txBody>
      </p:sp>
    </p:spTree>
    <p:extLst>
      <p:ext uri="{BB962C8B-B14F-4D97-AF65-F5344CB8AC3E}">
        <p14:creationId xmlns:p14="http://schemas.microsoft.com/office/powerpoint/2010/main" val="1235426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sp>
        <p:nvSpPr>
          <p:cNvPr id="3" name="Inhaltsplatzhalter 2"/>
          <p:cNvSpPr>
            <a:spLocks noGrp="1"/>
          </p:cNvSpPr>
          <p:nvPr>
            <p:ph idx="1"/>
          </p:nvPr>
        </p:nvSpPr>
        <p:spPr>
          <a:xfrm>
            <a:off x="415583" y="1483952"/>
            <a:ext cx="2259385" cy="4319248"/>
          </a:xfrm>
          <a:noFill/>
        </p:spPr>
        <p:txBody>
          <a:bodyPr/>
          <a:lstStyle>
            <a:lvl1pPr>
              <a:defRPr sz="2000"/>
            </a:lvl1pPr>
            <a:lvl2pPr>
              <a:defRPr sz="1800"/>
            </a:lvl2pPr>
            <a:lvl3pPr>
              <a:defRPr sz="1600"/>
            </a:lvl3pPr>
            <a:lvl4pPr>
              <a:defRPr sz="1400"/>
            </a:lvl4pPr>
            <a:lvl5pPr>
              <a:defRPr sz="1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75A4F164-3A46-4CEE-A25C-CA523D5E42F3}" type="slidenum">
              <a:rPr lang="en-US" smtClean="0"/>
              <a:pPr/>
              <a:t>‹Nº›</a:t>
            </a:fld>
            <a:endParaRPr lang="en-US" dirty="0"/>
          </a:p>
        </p:txBody>
      </p:sp>
      <p:sp>
        <p:nvSpPr>
          <p:cNvPr id="7" name="Titel 1"/>
          <p:cNvSpPr>
            <a:spLocks noGrp="1"/>
          </p:cNvSpPr>
          <p:nvPr>
            <p:ph type="title"/>
          </p:nvPr>
        </p:nvSpPr>
        <p:spPr>
          <a:xfrm>
            <a:off x="415584" y="410830"/>
            <a:ext cx="8322913" cy="1073122"/>
          </a:xfrm>
        </p:spPr>
        <p:txBody>
          <a:bodyPr/>
          <a:lstStyle>
            <a:lvl1pPr>
              <a:defRPr>
                <a:solidFill>
                  <a:schemeClr val="tx1"/>
                </a:solidFill>
              </a:defRPr>
            </a:lvl1pPr>
          </a:lstStyle>
          <a:p>
            <a:r>
              <a:rPr lang="de-DE" dirty="0"/>
              <a:t>Titelmasterformat durch Klicken bearbeiten</a:t>
            </a:r>
            <a:endParaRPr lang="en-US" dirty="0"/>
          </a:p>
        </p:txBody>
      </p:sp>
      <p:sp>
        <p:nvSpPr>
          <p:cNvPr id="8" name="Textplatzhalter 12"/>
          <p:cNvSpPr>
            <a:spLocks noGrp="1"/>
          </p:cNvSpPr>
          <p:nvPr>
            <p:ph type="body" sz="quarter" idx="13" hasCustomPrompt="1"/>
          </p:nvPr>
        </p:nvSpPr>
        <p:spPr>
          <a:xfrm>
            <a:off x="415583" y="942478"/>
            <a:ext cx="8322755" cy="541474"/>
          </a:xfrm>
        </p:spPr>
        <p:txBody>
          <a:bodyPr lIns="10800" anchor="t" anchorCtr="0"/>
          <a:lstStyle>
            <a:lvl1pPr marL="0" indent="0">
              <a:buNone/>
              <a:defRPr>
                <a:solidFill>
                  <a:srgbClr val="7F7F7F"/>
                </a:solidFill>
              </a:defRPr>
            </a:lvl1pPr>
          </a:lstStyle>
          <a:p>
            <a:r>
              <a:rPr lang="en-US" noProof="1">
                <a:latin typeface="Calibri Light" panose="020F0302020204030204" pitchFamily="34" charset="0"/>
              </a:rPr>
              <a:t>Enter your subheadline here</a:t>
            </a:r>
          </a:p>
        </p:txBody>
      </p:sp>
    </p:spTree>
    <p:extLst>
      <p:ext uri="{BB962C8B-B14F-4D97-AF65-F5344CB8AC3E}">
        <p14:creationId xmlns:p14="http://schemas.microsoft.com/office/powerpoint/2010/main" val="1859663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_Photo">
    <p:spTree>
      <p:nvGrpSpPr>
        <p:cNvPr id="1" name=""/>
        <p:cNvGrpSpPr/>
        <p:nvPr/>
      </p:nvGrpSpPr>
      <p:grpSpPr>
        <a:xfrm>
          <a:off x="0" y="0"/>
          <a:ext cx="0" cy="0"/>
          <a:chOff x="0" y="0"/>
          <a:chExt cx="0" cy="0"/>
        </a:xfrm>
      </p:grpSpPr>
      <p:sp>
        <p:nvSpPr>
          <p:cNvPr id="10" name="Picture Placeholder 6"/>
          <p:cNvSpPr>
            <a:spLocks noGrp="1"/>
          </p:cNvSpPr>
          <p:nvPr>
            <p:ph type="pic" sz="quarter" idx="10"/>
          </p:nvPr>
        </p:nvSpPr>
        <p:spPr>
          <a:xfrm>
            <a:off x="0" y="1097280"/>
            <a:ext cx="9144000" cy="3281671"/>
          </a:xfrm>
        </p:spPr>
        <p:txBody>
          <a:bodyPr/>
          <a:lstStyle>
            <a:lvl1pPr marL="0" indent="0" algn="ctr">
              <a:buNone/>
              <a:defRPr>
                <a:latin typeface="Arial"/>
                <a:cs typeface="Arial"/>
              </a:defRPr>
            </a:lvl1pPr>
          </a:lstStyle>
          <a:p>
            <a:r>
              <a:rPr lang="en-US"/>
              <a:t>Click icon to add picture</a:t>
            </a:r>
            <a:endParaRPr lang="en-US" dirty="0"/>
          </a:p>
        </p:txBody>
      </p:sp>
      <p:sp>
        <p:nvSpPr>
          <p:cNvPr id="2" name="Title 1"/>
          <p:cNvSpPr>
            <a:spLocks noGrp="1"/>
          </p:cNvSpPr>
          <p:nvPr>
            <p:ph type="title"/>
          </p:nvPr>
        </p:nvSpPr>
        <p:spPr>
          <a:xfrm>
            <a:off x="310896" y="4637166"/>
            <a:ext cx="8503920" cy="1047405"/>
          </a:xfrm>
        </p:spPr>
        <p:txBody>
          <a:bodyPr anchor="t" anchorCtr="0"/>
          <a:lstStyle>
            <a:lvl1pPr algn="l">
              <a:defRPr sz="3200" b="1" i="0" cap="none">
                <a:solidFill>
                  <a:schemeClr val="bg2"/>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310895" y="5140259"/>
            <a:ext cx="8503920" cy="977901"/>
          </a:xfrm>
        </p:spPr>
        <p:txBody>
          <a:bodyPr/>
          <a:lstStyle>
            <a:lvl1pPr marL="0" indent="0" algn="l">
              <a:lnSpc>
                <a:spcPct val="100000"/>
              </a:lnSpc>
              <a:buNone/>
              <a:defRPr sz="2200" b="0">
                <a:solidFill>
                  <a:srgbClr val="333333"/>
                </a:solidFill>
                <a:latin typeface="Arial"/>
                <a:cs typeface="Aria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cxnSp>
        <p:nvCxnSpPr>
          <p:cNvPr id="8" name="Straight Connector 7"/>
          <p:cNvCxnSpPr/>
          <p:nvPr userDrawn="1"/>
        </p:nvCxnSpPr>
        <p:spPr bwMode="auto">
          <a:xfrm>
            <a:off x="0" y="4402472"/>
            <a:ext cx="9143999" cy="1588"/>
          </a:xfrm>
          <a:prstGeom prst="line">
            <a:avLst/>
          </a:prstGeom>
          <a:solidFill>
            <a:schemeClr val="accent2"/>
          </a:solidFill>
          <a:ln w="57150" cap="sq" cmpd="sng" algn="ctr">
            <a:solidFill>
              <a:srgbClr val="004B98"/>
            </a:solidFill>
            <a:prstDash val="solid"/>
            <a:round/>
            <a:headEnd type="none" w="med" len="med"/>
            <a:tailEnd type="none" w="med" len="med"/>
          </a:ln>
          <a:effectLst/>
        </p:spPr>
      </p:cxnSp>
      <p:cxnSp>
        <p:nvCxnSpPr>
          <p:cNvPr id="11" name="Straight Connector 10"/>
          <p:cNvCxnSpPr/>
          <p:nvPr userDrawn="1"/>
        </p:nvCxnSpPr>
        <p:spPr bwMode="auto">
          <a:xfrm>
            <a:off x="0" y="1066800"/>
            <a:ext cx="9144000" cy="1588"/>
          </a:xfrm>
          <a:prstGeom prst="line">
            <a:avLst/>
          </a:prstGeom>
          <a:solidFill>
            <a:schemeClr val="accent2"/>
          </a:solidFill>
          <a:ln w="57150" cap="sq" cmpd="sng" algn="ctr">
            <a:solidFill>
              <a:schemeClr val="bg2"/>
            </a:solidFill>
            <a:prstDash val="solid"/>
            <a:round/>
            <a:headEnd type="none" w="med" len="med"/>
            <a:tailEnd type="none" w="med" len="med"/>
          </a:ln>
          <a:effectLst/>
        </p:spPr>
      </p:cxnSp>
      <p:pic>
        <p:nvPicPr>
          <p:cNvPr id="14" name="Picture 2" descr="https://quienmanda.s3.amazonaws.com/uploads/avatar/12427/20120315_logo_AMTEGA.png_535762339.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895" y="210872"/>
            <a:ext cx="1668512" cy="73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64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endParaRPr lang="en-US" dirty="0"/>
          </a:p>
        </p:txBody>
      </p:sp>
      <p:sp>
        <p:nvSpPr>
          <p:cNvPr id="5" name="Foliennummernplatzhalter 4"/>
          <p:cNvSpPr>
            <a:spLocks noGrp="1"/>
          </p:cNvSpPr>
          <p:nvPr>
            <p:ph type="sldNum" sz="quarter" idx="12"/>
          </p:nvPr>
        </p:nvSpPr>
        <p:spPr/>
        <p:txBody>
          <a:bodyPr/>
          <a:lstStyle/>
          <a:p>
            <a:fld id="{75A4F164-3A46-4CEE-A25C-CA523D5E42F3}" type="slidenum">
              <a:rPr lang="en-US" smtClean="0"/>
              <a:pPr/>
              <a:t>‹Nº›</a:t>
            </a:fld>
            <a:endParaRPr lang="en-US" dirty="0"/>
          </a:p>
        </p:txBody>
      </p:sp>
      <p:sp>
        <p:nvSpPr>
          <p:cNvPr id="7" name="Titel 1"/>
          <p:cNvSpPr>
            <a:spLocks noGrp="1"/>
          </p:cNvSpPr>
          <p:nvPr>
            <p:ph type="title"/>
          </p:nvPr>
        </p:nvSpPr>
        <p:spPr>
          <a:xfrm>
            <a:off x="415584" y="410830"/>
            <a:ext cx="8322913" cy="1073122"/>
          </a:xfrm>
        </p:spPr>
        <p:txBody>
          <a:bodyPr/>
          <a:lstStyle>
            <a:lvl1pPr>
              <a:defRPr>
                <a:solidFill>
                  <a:schemeClr val="tx1"/>
                </a:solidFill>
              </a:defRPr>
            </a:lvl1pPr>
          </a:lstStyle>
          <a:p>
            <a:r>
              <a:rPr lang="de-DE" dirty="0"/>
              <a:t>Titelmasterformat durch Klicken bearbeiten</a:t>
            </a:r>
            <a:endParaRPr lang="en-US" dirty="0"/>
          </a:p>
        </p:txBody>
      </p:sp>
      <p:sp>
        <p:nvSpPr>
          <p:cNvPr id="8" name="Textplatzhalter 12"/>
          <p:cNvSpPr>
            <a:spLocks noGrp="1"/>
          </p:cNvSpPr>
          <p:nvPr>
            <p:ph type="body" sz="quarter" idx="13" hasCustomPrompt="1"/>
          </p:nvPr>
        </p:nvSpPr>
        <p:spPr>
          <a:xfrm>
            <a:off x="415583" y="942478"/>
            <a:ext cx="8322755" cy="541474"/>
          </a:xfrm>
        </p:spPr>
        <p:txBody>
          <a:bodyPr lIns="10800" anchor="t" anchorCtr="0"/>
          <a:lstStyle>
            <a:lvl1pPr marL="0" indent="0">
              <a:buNone/>
              <a:defRPr>
                <a:solidFill>
                  <a:srgbClr val="7F7F7F"/>
                </a:solidFill>
              </a:defRPr>
            </a:lvl1pPr>
          </a:lstStyle>
          <a:p>
            <a:r>
              <a:rPr lang="en-US" noProof="1">
                <a:latin typeface="Calibri Light" panose="020F0302020204030204" pitchFamily="34" charset="0"/>
              </a:rPr>
              <a:t>Enter your subheadline here</a:t>
            </a:r>
          </a:p>
        </p:txBody>
      </p:sp>
    </p:spTree>
    <p:extLst>
      <p:ext uri="{BB962C8B-B14F-4D97-AF65-F5344CB8AC3E}">
        <p14:creationId xmlns:p14="http://schemas.microsoft.com/office/powerpoint/2010/main" val="201625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75A4F164-3A46-4CEE-A25C-CA523D5E42F3}" type="slidenum">
              <a:rPr lang="en-US" smtClean="0"/>
              <a:pPr/>
              <a:t>‹Nº›</a:t>
            </a:fld>
            <a:endParaRPr lang="en-US" dirty="0"/>
          </a:p>
        </p:txBody>
      </p:sp>
    </p:spTree>
    <p:extLst>
      <p:ext uri="{BB962C8B-B14F-4D97-AF65-F5344CB8AC3E}">
        <p14:creationId xmlns:p14="http://schemas.microsoft.com/office/powerpoint/2010/main" val="2258306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GHT GREY">
    <p:spTree>
      <p:nvGrpSpPr>
        <p:cNvPr id="1" name=""/>
        <p:cNvGrpSpPr/>
        <p:nvPr/>
      </p:nvGrpSpPr>
      <p:grpSpPr>
        <a:xfrm>
          <a:off x="0" y="0"/>
          <a:ext cx="0" cy="0"/>
          <a:chOff x="0" y="0"/>
          <a:chExt cx="0" cy="0"/>
        </a:xfrm>
      </p:grpSpPr>
      <p:sp>
        <p:nvSpPr>
          <p:cNvPr id="7" name="Rechteck 6"/>
          <p:cNvSpPr/>
          <p:nvPr userDrawn="1"/>
        </p:nvSpPr>
        <p:spPr bwMode="auto">
          <a:xfrm>
            <a:off x="0" y="0"/>
            <a:ext cx="9144000" cy="6858000"/>
          </a:xfrm>
          <a:prstGeom prst="rect">
            <a:avLst/>
          </a:prstGeom>
          <a:solidFill>
            <a:srgbClr val="D9D9D9"/>
          </a:solidFill>
          <a:ln w="12700">
            <a:noFill/>
            <a:round/>
            <a:headEnd/>
            <a:tailEnd/>
          </a:ln>
        </p:spPr>
        <p:txBody>
          <a:bodyPr rot="0" spcFirstLastPara="0" vert="horz" wrap="square" lIns="91431" tIns="45715" rIns="91431" bIns="45715"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endParaRPr lang="en-US" dirty="0">
              <a:solidFill>
                <a:prstClr val="black"/>
              </a:solidFill>
            </a:endParaRPr>
          </a:p>
        </p:txBody>
      </p:sp>
      <p:sp>
        <p:nvSpPr>
          <p:cNvPr id="4" name="Fußzeilenplatzhalter 3"/>
          <p:cNvSpPr>
            <a:spLocks noGrp="1"/>
          </p:cNvSpPr>
          <p:nvPr>
            <p:ph type="ftr" sz="quarter" idx="11"/>
          </p:nvPr>
        </p:nvSpPr>
        <p:spPr/>
        <p:txBody>
          <a:bodyPr/>
          <a:lstStyle/>
          <a:p>
            <a:endParaRPr lang="en-US" dirty="0"/>
          </a:p>
        </p:txBody>
      </p:sp>
      <p:sp>
        <p:nvSpPr>
          <p:cNvPr id="5" name="Foliennummernplatzhalter 4"/>
          <p:cNvSpPr>
            <a:spLocks noGrp="1"/>
          </p:cNvSpPr>
          <p:nvPr>
            <p:ph type="sldNum" sz="quarter" idx="12"/>
          </p:nvPr>
        </p:nvSpPr>
        <p:spPr/>
        <p:txBody>
          <a:bodyPr/>
          <a:lstStyle/>
          <a:p>
            <a:fld id="{75A4F164-3A46-4CEE-A25C-CA523D5E42F3}" type="slidenum">
              <a:rPr lang="en-US" smtClean="0"/>
              <a:pPr/>
              <a:t>‹Nº›</a:t>
            </a:fld>
            <a:endParaRPr lang="en-US" dirty="0"/>
          </a:p>
        </p:txBody>
      </p:sp>
      <p:sp>
        <p:nvSpPr>
          <p:cNvPr id="45" name="Inhaltsplatzhalter 2"/>
          <p:cNvSpPr>
            <a:spLocks noGrp="1"/>
          </p:cNvSpPr>
          <p:nvPr>
            <p:ph idx="1"/>
          </p:nvPr>
        </p:nvSpPr>
        <p:spPr>
          <a:xfrm>
            <a:off x="415583" y="1492578"/>
            <a:ext cx="8323552" cy="4319248"/>
          </a:xfrm>
          <a:noFill/>
        </p:spPr>
        <p:txBody>
          <a:bodyPr/>
          <a:lstStyle>
            <a:lvl1pPr>
              <a:defRPr sz="2200"/>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itel 1"/>
          <p:cNvSpPr>
            <a:spLocks noGrp="1"/>
          </p:cNvSpPr>
          <p:nvPr>
            <p:ph type="title"/>
          </p:nvPr>
        </p:nvSpPr>
        <p:spPr>
          <a:xfrm>
            <a:off x="415584" y="410830"/>
            <a:ext cx="8322913" cy="1073122"/>
          </a:xfrm>
        </p:spPr>
        <p:txBody>
          <a:bodyPr/>
          <a:lstStyle>
            <a:lvl1pPr>
              <a:defRPr>
                <a:solidFill>
                  <a:srgbClr val="000000"/>
                </a:solidFill>
              </a:defRPr>
            </a:lvl1pPr>
          </a:lstStyle>
          <a:p>
            <a:r>
              <a:rPr lang="de-DE" dirty="0"/>
              <a:t>Titelmasterformat durch Klicken bearbeiten</a:t>
            </a:r>
            <a:endParaRPr lang="en-US" dirty="0"/>
          </a:p>
        </p:txBody>
      </p:sp>
      <p:sp>
        <p:nvSpPr>
          <p:cNvPr id="9" name="Textplatzhalter 12"/>
          <p:cNvSpPr>
            <a:spLocks noGrp="1"/>
          </p:cNvSpPr>
          <p:nvPr>
            <p:ph type="body" sz="quarter" idx="13" hasCustomPrompt="1"/>
          </p:nvPr>
        </p:nvSpPr>
        <p:spPr>
          <a:xfrm>
            <a:off x="415583" y="942478"/>
            <a:ext cx="8322755" cy="541474"/>
          </a:xfrm>
        </p:spPr>
        <p:txBody>
          <a:bodyPr lIns="10800" anchor="t" anchorCtr="0"/>
          <a:lstStyle>
            <a:lvl1pPr marL="0" indent="0">
              <a:buNone/>
              <a:defRPr>
                <a:solidFill>
                  <a:srgbClr val="7F7F7F"/>
                </a:solidFill>
              </a:defRPr>
            </a:lvl1pPr>
          </a:lstStyle>
          <a:p>
            <a:r>
              <a:rPr lang="en-US" noProof="1">
                <a:latin typeface="Calibri Light" panose="020F0302020204030204" pitchFamily="34" charset="0"/>
              </a:rPr>
              <a:t>Enter your subheadline here</a:t>
            </a:r>
          </a:p>
        </p:txBody>
      </p:sp>
    </p:spTree>
    <p:extLst>
      <p:ext uri="{BB962C8B-B14F-4D97-AF65-F5344CB8AC3E}">
        <p14:creationId xmlns:p14="http://schemas.microsoft.com/office/powerpoint/2010/main" val="310858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_No Photo">
    <p:spTree>
      <p:nvGrpSpPr>
        <p:cNvPr id="1" name=""/>
        <p:cNvGrpSpPr/>
        <p:nvPr/>
      </p:nvGrpSpPr>
      <p:grpSpPr>
        <a:xfrm>
          <a:off x="0" y="0"/>
          <a:ext cx="0" cy="0"/>
          <a:chOff x="0" y="0"/>
          <a:chExt cx="0" cy="0"/>
        </a:xfrm>
      </p:grpSpPr>
      <p:sp>
        <p:nvSpPr>
          <p:cNvPr id="555016" name="Rectangle 8"/>
          <p:cNvSpPr>
            <a:spLocks noGrp="1" noChangeArrowheads="1"/>
          </p:cNvSpPr>
          <p:nvPr>
            <p:ph type="ctrTitle" sz="quarter"/>
          </p:nvPr>
        </p:nvSpPr>
        <p:spPr>
          <a:xfrm>
            <a:off x="310895" y="1578620"/>
            <a:ext cx="8503920" cy="1219200"/>
          </a:xfrm>
        </p:spPr>
        <p:txBody>
          <a:bodyPr anchor="b" anchorCtr="0"/>
          <a:lstStyle>
            <a:lvl1pPr algn="ctr">
              <a:lnSpc>
                <a:spcPct val="90000"/>
              </a:lnSpc>
              <a:defRPr sz="3400" b="1" i="0">
                <a:solidFill>
                  <a:srgbClr val="004B98"/>
                </a:solidFill>
                <a:latin typeface="Arial"/>
                <a:cs typeface="Arial"/>
              </a:defRPr>
            </a:lvl1pPr>
          </a:lstStyle>
          <a:p>
            <a:r>
              <a:rPr lang="en-US"/>
              <a:t>Click to edit Master title style</a:t>
            </a:r>
            <a:endParaRPr lang="en-US" dirty="0"/>
          </a:p>
        </p:txBody>
      </p:sp>
      <p:sp>
        <p:nvSpPr>
          <p:cNvPr id="555017" name="Rectangle 9"/>
          <p:cNvSpPr>
            <a:spLocks noGrp="1" noChangeArrowheads="1"/>
          </p:cNvSpPr>
          <p:nvPr>
            <p:ph type="subTitle" sz="quarter" idx="1"/>
          </p:nvPr>
        </p:nvSpPr>
        <p:spPr>
          <a:xfrm>
            <a:off x="310896" y="2721620"/>
            <a:ext cx="8503920" cy="1143000"/>
          </a:xfrm>
        </p:spPr>
        <p:txBody>
          <a:bodyPr anchor="t" anchorCtr="0"/>
          <a:lstStyle>
            <a:lvl1pPr marL="0" indent="0" algn="ctr">
              <a:lnSpc>
                <a:spcPct val="100000"/>
              </a:lnSpc>
              <a:spcBef>
                <a:spcPts val="400"/>
              </a:spcBef>
              <a:buFontTx/>
              <a:buNone/>
              <a:defRPr sz="2400" b="0">
                <a:solidFill>
                  <a:schemeClr val="tx1"/>
                </a:solidFill>
                <a:latin typeface="Arial"/>
                <a:cs typeface="Arial"/>
              </a:defRPr>
            </a:lvl1pPr>
          </a:lstStyle>
          <a:p>
            <a:r>
              <a:rPr lang="en-US"/>
              <a:t>Click to edit Master subtitle style</a:t>
            </a:r>
            <a:endParaRPr lang="en-US" dirty="0"/>
          </a:p>
        </p:txBody>
      </p:sp>
      <p:cxnSp>
        <p:nvCxnSpPr>
          <p:cNvPr id="9" name="Straight Connector 8"/>
          <p:cNvCxnSpPr/>
          <p:nvPr userDrawn="1"/>
        </p:nvCxnSpPr>
        <p:spPr bwMode="auto">
          <a:xfrm>
            <a:off x="0" y="4402472"/>
            <a:ext cx="9143999" cy="1588"/>
          </a:xfrm>
          <a:prstGeom prst="line">
            <a:avLst/>
          </a:prstGeom>
          <a:solidFill>
            <a:schemeClr val="accent2"/>
          </a:solidFill>
          <a:ln w="57150" cap="sq" cmpd="sng" algn="ctr">
            <a:solidFill>
              <a:srgbClr val="004B98"/>
            </a:solidFill>
            <a:prstDash val="solid"/>
            <a:round/>
            <a:headEnd type="none" w="med" len="med"/>
            <a:tailEnd type="none" w="med" len="med"/>
          </a:ln>
          <a:effectLst/>
        </p:spPr>
      </p:cxnSp>
      <p:cxnSp>
        <p:nvCxnSpPr>
          <p:cNvPr id="11" name="Straight Connector 10"/>
          <p:cNvCxnSpPr/>
          <p:nvPr userDrawn="1"/>
        </p:nvCxnSpPr>
        <p:spPr bwMode="auto">
          <a:xfrm>
            <a:off x="0" y="1066800"/>
            <a:ext cx="9144000" cy="1588"/>
          </a:xfrm>
          <a:prstGeom prst="line">
            <a:avLst/>
          </a:prstGeom>
          <a:solidFill>
            <a:schemeClr val="accent2"/>
          </a:solidFill>
          <a:ln w="57150" cap="sq" cmpd="sng" algn="ctr">
            <a:solidFill>
              <a:srgbClr val="004B98"/>
            </a:solidFill>
            <a:prstDash val="solid"/>
            <a:round/>
            <a:headEnd type="none" w="med" len="med"/>
            <a:tailEnd type="none" w="med" len="med"/>
          </a:ln>
          <a:effectLst/>
        </p:spPr>
      </p:cxnSp>
      <p:pic>
        <p:nvPicPr>
          <p:cNvPr id="8" name="Picture 2" descr="https://quienmanda.s3.amazonaws.com/uploads/avatar/12427/20120315_logo_AMTEGA.png_535762339.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895" y="210872"/>
            <a:ext cx="1668512" cy="73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710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0896" y="0"/>
            <a:ext cx="8503920" cy="1061159"/>
          </a:xfrm>
        </p:spPr>
        <p:txBody>
          <a:bodyPr/>
          <a:lstStyle>
            <a:lvl1pPr>
              <a:defRPr>
                <a:solidFill>
                  <a:srgbClr val="004B98"/>
                </a:solidFill>
              </a:defRPr>
            </a:lvl1pPr>
          </a:lstStyle>
          <a:p>
            <a:r>
              <a:rPr lang="en-US"/>
              <a:t>Click to edit Master title style</a:t>
            </a:r>
            <a:endParaRPr lang="en-US" dirty="0"/>
          </a:p>
        </p:txBody>
      </p:sp>
      <p:sp>
        <p:nvSpPr>
          <p:cNvPr id="3" name="Content Placeholder 2"/>
          <p:cNvSpPr>
            <a:spLocks noGrp="1"/>
          </p:cNvSpPr>
          <p:nvPr>
            <p:ph idx="1"/>
          </p:nvPr>
        </p:nvSpPr>
        <p:spPr>
          <a:xfrm>
            <a:off x="310896" y="1371600"/>
            <a:ext cx="8503920" cy="4800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9885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_Subhead">
    <p:spTree>
      <p:nvGrpSpPr>
        <p:cNvPr id="1" name=""/>
        <p:cNvGrpSpPr/>
        <p:nvPr/>
      </p:nvGrpSpPr>
      <p:grpSpPr>
        <a:xfrm>
          <a:off x="0" y="0"/>
          <a:ext cx="0" cy="0"/>
          <a:chOff x="0" y="0"/>
          <a:chExt cx="0" cy="0"/>
        </a:xfrm>
      </p:grpSpPr>
      <p:sp>
        <p:nvSpPr>
          <p:cNvPr id="2" name="Title 1"/>
          <p:cNvSpPr>
            <a:spLocks noGrp="1"/>
          </p:cNvSpPr>
          <p:nvPr>
            <p:ph type="title"/>
          </p:nvPr>
        </p:nvSpPr>
        <p:spPr>
          <a:xfrm>
            <a:off x="310896" y="0"/>
            <a:ext cx="8503920" cy="1061159"/>
          </a:xfrm>
        </p:spPr>
        <p:txBody>
          <a:bodyPr/>
          <a:lstStyle>
            <a:lvl1pPr>
              <a:defRPr>
                <a:solidFill>
                  <a:schemeClr val="bg2"/>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310896" y="1905000"/>
            <a:ext cx="8503920" cy="4267200"/>
          </a:xfrm>
        </p:spPr>
        <p:txBody>
          <a:bodyPr/>
          <a:lstStyle>
            <a:lvl1pPr>
              <a:defRPr>
                <a:solidFill>
                  <a:srgbClr val="333333"/>
                </a:solidFill>
                <a:latin typeface="Arial"/>
                <a:cs typeface="Arial"/>
              </a:defRPr>
            </a:lvl1pPr>
            <a:lvl2pPr>
              <a:defRPr>
                <a:solidFill>
                  <a:srgbClr val="333333"/>
                </a:solidFill>
                <a:latin typeface="Arial"/>
                <a:cs typeface="Arial"/>
              </a:defRPr>
            </a:lvl2pPr>
            <a:lvl3pPr>
              <a:defRPr>
                <a:solidFill>
                  <a:srgbClr val="333333"/>
                </a:solidFill>
                <a:latin typeface="Arial"/>
                <a:cs typeface="Arial"/>
              </a:defRPr>
            </a:lvl3pPr>
            <a:lvl4pPr>
              <a:defRPr>
                <a:solidFill>
                  <a:srgbClr val="333333"/>
                </a:solidFill>
                <a:latin typeface="Arial"/>
                <a:cs typeface="Arial"/>
              </a:defRPr>
            </a:lvl4pPr>
            <a:lvl5pPr>
              <a:defRPr>
                <a:solidFill>
                  <a:srgbClr val="333333"/>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type="body" idx="11"/>
          </p:nvPr>
        </p:nvSpPr>
        <p:spPr>
          <a:xfrm>
            <a:off x="310896" y="1371600"/>
            <a:ext cx="8503920" cy="495300"/>
          </a:xfrm>
        </p:spPr>
        <p:txBody>
          <a:bodyPr/>
          <a:lstStyle>
            <a:lvl1pPr marL="0" indent="0">
              <a:buNone/>
              <a:defRPr sz="2400" b="1" i="0">
                <a:solidFill>
                  <a:schemeClr val="bg2"/>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_Callout">
    <p:spTree>
      <p:nvGrpSpPr>
        <p:cNvPr id="1" name=""/>
        <p:cNvGrpSpPr/>
        <p:nvPr/>
      </p:nvGrpSpPr>
      <p:grpSpPr>
        <a:xfrm>
          <a:off x="0" y="0"/>
          <a:ext cx="0" cy="0"/>
          <a:chOff x="0" y="0"/>
          <a:chExt cx="0" cy="0"/>
        </a:xfrm>
      </p:grpSpPr>
      <p:sp>
        <p:nvSpPr>
          <p:cNvPr id="19" name="Rectangle 18"/>
          <p:cNvSpPr/>
          <p:nvPr userDrawn="1"/>
        </p:nvSpPr>
        <p:spPr bwMode="auto">
          <a:xfrm>
            <a:off x="0" y="5329015"/>
            <a:ext cx="9144000" cy="1063041"/>
          </a:xfrm>
          <a:prstGeom prst="rect">
            <a:avLst/>
          </a:prstGeom>
          <a:solidFill>
            <a:srgbClr val="666666"/>
          </a:solidFill>
          <a:ln>
            <a:noFill/>
            <a:headEnd/>
            <a:tailEnd/>
          </a:ln>
        </p:spPr>
        <p:style>
          <a:lnRef idx="1">
            <a:schemeClr val="accent5"/>
          </a:lnRef>
          <a:fillRef idx="3">
            <a:schemeClr val="accent5"/>
          </a:fillRef>
          <a:effectRef idx="2">
            <a:schemeClr val="accent5"/>
          </a:effectRef>
          <a:fontRef idx="minor">
            <a:schemeClr val="lt1"/>
          </a:fontRef>
        </p:style>
        <p:txBody>
          <a:bodyPr wrap="none" rtlCol="0" anchor="ctr"/>
          <a:lstStyle/>
          <a:p>
            <a:pPr algn="ctr"/>
            <a:endParaRPr lang="en-US" b="1" dirty="0">
              <a:solidFill>
                <a:schemeClr val="bg1"/>
              </a:solidFill>
            </a:endParaRPr>
          </a:p>
        </p:txBody>
      </p:sp>
      <p:sp>
        <p:nvSpPr>
          <p:cNvPr id="2" name="Title 1"/>
          <p:cNvSpPr>
            <a:spLocks noGrp="1"/>
          </p:cNvSpPr>
          <p:nvPr>
            <p:ph type="title"/>
          </p:nvPr>
        </p:nvSpPr>
        <p:spPr>
          <a:xfrm>
            <a:off x="310896" y="0"/>
            <a:ext cx="8503920" cy="1061159"/>
          </a:xfrm>
        </p:spPr>
        <p:txBody>
          <a:bodyPr/>
          <a:lstStyle/>
          <a:p>
            <a:r>
              <a:rPr lang="en-US"/>
              <a:t>Click to edit Master title style</a:t>
            </a:r>
            <a:endParaRPr lang="en-US" dirty="0"/>
          </a:p>
        </p:txBody>
      </p:sp>
      <p:sp>
        <p:nvSpPr>
          <p:cNvPr id="3" name="Content Placeholder 2"/>
          <p:cNvSpPr>
            <a:spLocks noGrp="1"/>
          </p:cNvSpPr>
          <p:nvPr>
            <p:ph idx="1"/>
          </p:nvPr>
        </p:nvSpPr>
        <p:spPr>
          <a:xfrm>
            <a:off x="310896" y="1371600"/>
            <a:ext cx="8503920" cy="3886200"/>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Straight Connector 22"/>
          <p:cNvCxnSpPr/>
          <p:nvPr userDrawn="1"/>
        </p:nvCxnSpPr>
        <p:spPr bwMode="auto">
          <a:xfrm>
            <a:off x="0" y="1066800"/>
            <a:ext cx="9144000" cy="1588"/>
          </a:xfrm>
          <a:prstGeom prst="line">
            <a:avLst/>
          </a:prstGeom>
          <a:solidFill>
            <a:schemeClr val="accent2"/>
          </a:solidFill>
          <a:ln w="19050" cap="sq" cmpd="sng" algn="ctr">
            <a:solidFill>
              <a:srgbClr val="004B98"/>
            </a:solidFill>
            <a:prstDash val="solid"/>
            <a:round/>
            <a:headEnd type="none" w="med" len="med"/>
            <a:tailEnd type="none" w="med" len="med"/>
          </a:ln>
          <a:effectLst/>
        </p:spPr>
      </p:cxnSp>
      <p:sp>
        <p:nvSpPr>
          <p:cNvPr id="6" name="Text Placeholder 5"/>
          <p:cNvSpPr>
            <a:spLocks noGrp="1"/>
          </p:cNvSpPr>
          <p:nvPr>
            <p:ph type="body" sz="quarter" idx="10"/>
          </p:nvPr>
        </p:nvSpPr>
        <p:spPr>
          <a:xfrm>
            <a:off x="310896" y="5615701"/>
            <a:ext cx="8503920" cy="508000"/>
          </a:xfrm>
        </p:spPr>
        <p:txBody>
          <a:bodyPr/>
          <a:lstStyle>
            <a:lvl1pPr marL="0" indent="0" algn="l">
              <a:buNone/>
              <a:defRPr sz="2400" b="1">
                <a:solidFill>
                  <a:schemeClr val="bg1"/>
                </a:solidFill>
              </a:defRPr>
            </a:lvl1pPr>
          </a:lstStyle>
          <a:p>
            <a:pPr lvl="0"/>
            <a:r>
              <a:rPr lang="en-US"/>
              <a:t>Click to edit Master text styles</a:t>
            </a:r>
          </a:p>
        </p:txBody>
      </p:sp>
      <p:sp>
        <p:nvSpPr>
          <p:cNvPr id="17" name="Rectangle 16"/>
          <p:cNvSpPr/>
          <p:nvPr userDrawn="1"/>
        </p:nvSpPr>
        <p:spPr bwMode="auto">
          <a:xfrm>
            <a:off x="8517276" y="6424989"/>
            <a:ext cx="626724" cy="433011"/>
          </a:xfrm>
          <a:prstGeom prst="rect">
            <a:avLst/>
          </a:prstGeom>
          <a:solidFill>
            <a:schemeClr val="bg2"/>
          </a:solidFill>
          <a:ln>
            <a:solidFill>
              <a:schemeClr val="bg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lvl="0" indent="0" algn="ctr" fontAlgn="auto">
              <a:lnSpc>
                <a:spcPct val="100000"/>
              </a:lnSpc>
              <a:spcBef>
                <a:spcPts val="0"/>
              </a:spcBef>
              <a:spcAft>
                <a:spcPts val="0"/>
              </a:spcAft>
              <a:buClrTx/>
              <a:buSzTx/>
              <a:buFontTx/>
              <a:buNone/>
              <a:tabLst/>
            </a:pPr>
            <a:fld id="{615657DD-24B7-4628-B5DA-698972284F41}" type="slidenum">
              <a:rPr kumimoji="0" lang="en-US" sz="1050" b="0" i="0" u="none" strike="noStrike" kern="0" cap="none" spc="0" normalizeH="0" baseline="0" noProof="0">
                <a:ln>
                  <a:noFill/>
                </a:ln>
                <a:solidFill>
                  <a:srgbClr val="FFFFFF"/>
                </a:solidFill>
                <a:effectLst/>
                <a:uLnTx/>
                <a:uFillTx/>
                <a:latin typeface="Arial"/>
                <a:cs typeface="Arial"/>
              </a:rPr>
              <a:pPr marR="0" lvl="0" indent="0" algn="ctr" fontAlgn="auto">
                <a:lnSpc>
                  <a:spcPct val="100000"/>
                </a:lnSpc>
                <a:spcBef>
                  <a:spcPts val="0"/>
                </a:spcBef>
                <a:spcAft>
                  <a:spcPts val="0"/>
                </a:spcAft>
                <a:buClrTx/>
                <a:buSzTx/>
                <a:buFontTx/>
                <a:buNone/>
                <a:tabLst/>
              </a:pPr>
              <a:t>‹Nº›</a:t>
            </a:fld>
            <a:endParaRPr kumimoji="0" lang="en-US" sz="1050" b="0" i="0" u="none" strike="noStrike" kern="0" cap="none" spc="0" normalizeH="0" baseline="0" noProof="0" dirty="0">
              <a:ln>
                <a:noFill/>
              </a:ln>
              <a:solidFill>
                <a:srgbClr val="FFFFFF"/>
              </a:solidFill>
              <a:effectLst/>
              <a:uLnTx/>
              <a:uFillTx/>
              <a:latin typeface="Arial"/>
              <a:cs typeface="Arial"/>
            </a:endParaRPr>
          </a:p>
        </p:txBody>
      </p:sp>
      <p:cxnSp>
        <p:nvCxnSpPr>
          <p:cNvPr id="18" name="Straight Connector 17"/>
          <p:cNvCxnSpPr/>
          <p:nvPr userDrawn="1"/>
        </p:nvCxnSpPr>
        <p:spPr bwMode="auto">
          <a:xfrm>
            <a:off x="0" y="6426173"/>
            <a:ext cx="9144000" cy="0"/>
          </a:xfrm>
          <a:prstGeom prst="line">
            <a:avLst/>
          </a:prstGeom>
          <a:solidFill>
            <a:schemeClr val="accent2"/>
          </a:solidFill>
          <a:ln w="19050" cap="sq" cmpd="sng" algn="ctr">
            <a:solidFill>
              <a:srgbClr val="004B98"/>
            </a:solidFill>
            <a:prstDash val="solid"/>
            <a:round/>
            <a:headEnd type="none" w="med" len="med"/>
            <a:tailEnd type="none" w="med" len="med"/>
          </a:ln>
          <a:effectLst/>
        </p:spPr>
      </p:cxnSp>
      <p:pic>
        <p:nvPicPr>
          <p:cNvPr id="11" name="Picture 2" descr="https://quienmanda.s3.amazonaws.com/uploads/avatar/12427/20120315_logo_AMTEGA.png_535762339.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7752" y="6474640"/>
            <a:ext cx="871271" cy="38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510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10896" y="0"/>
            <a:ext cx="8503920" cy="1061159"/>
          </a:xfrm>
        </p:spPr>
        <p:txBody>
          <a:bodyPr/>
          <a:lstStyle>
            <a:lvl1pPr>
              <a:defRPr>
                <a:solidFill>
                  <a:srgbClr val="004B98"/>
                </a:solidFill>
              </a:defRPr>
            </a:lvl1pPr>
          </a:lstStyle>
          <a:p>
            <a:r>
              <a:rPr lang="en-US"/>
              <a:t>Click to edit Master title style</a:t>
            </a:r>
            <a:endParaRPr lang="en-US" dirty="0"/>
          </a:p>
        </p:txBody>
      </p:sp>
      <p:sp>
        <p:nvSpPr>
          <p:cNvPr id="7" name="Content Placeholder 2"/>
          <p:cNvSpPr>
            <a:spLocks noGrp="1"/>
          </p:cNvSpPr>
          <p:nvPr>
            <p:ph sz="half" idx="1"/>
          </p:nvPr>
        </p:nvSpPr>
        <p:spPr>
          <a:xfrm>
            <a:off x="310897" y="1371600"/>
            <a:ext cx="4114799" cy="4800600"/>
          </a:xfrm>
        </p:spPr>
        <p:txBody>
          <a:bodyPr/>
          <a:lstStyle>
            <a:lvl1pPr>
              <a:spcBef>
                <a:spcPts val="1000"/>
              </a:spcBef>
              <a:defRPr sz="2000">
                <a:solidFill>
                  <a:srgbClr val="333333"/>
                </a:solidFill>
              </a:defRPr>
            </a:lvl1pPr>
            <a:lvl2pPr>
              <a:spcBef>
                <a:spcPts val="500"/>
              </a:spcBef>
              <a:defRPr sz="1800">
                <a:solidFill>
                  <a:srgbClr val="333333"/>
                </a:solidFill>
              </a:defRPr>
            </a:lvl2pPr>
            <a:lvl3pPr>
              <a:spcBef>
                <a:spcPts val="500"/>
              </a:spcBef>
              <a:defRPr sz="1600">
                <a:solidFill>
                  <a:srgbClr val="333333"/>
                </a:solidFill>
              </a:defRPr>
            </a:lvl3pPr>
            <a:lvl4pPr>
              <a:spcBef>
                <a:spcPts val="500"/>
              </a:spcBef>
              <a:defRPr sz="1400">
                <a:solidFill>
                  <a:srgbClr val="333333"/>
                </a:solidFill>
              </a:defRPr>
            </a:lvl4pPr>
            <a:lvl5pPr>
              <a:spcBef>
                <a:spcPts val="500"/>
              </a:spcBef>
              <a:defRPr sz="1400">
                <a:solidFill>
                  <a:srgbClr val="33333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2"/>
          </p:nvPr>
        </p:nvSpPr>
        <p:spPr>
          <a:xfrm>
            <a:off x="4700017" y="1371600"/>
            <a:ext cx="4114799" cy="4800600"/>
          </a:xfrm>
        </p:spPr>
        <p:txBody>
          <a:bodyPr/>
          <a:lstStyle>
            <a:lvl1pPr>
              <a:spcBef>
                <a:spcPts val="1000"/>
              </a:spcBef>
              <a:defRPr sz="2000">
                <a:solidFill>
                  <a:srgbClr val="333333"/>
                </a:solidFill>
              </a:defRPr>
            </a:lvl1pPr>
            <a:lvl2pPr>
              <a:spcBef>
                <a:spcPts val="500"/>
              </a:spcBef>
              <a:defRPr sz="1800">
                <a:solidFill>
                  <a:srgbClr val="333333"/>
                </a:solidFill>
              </a:defRPr>
            </a:lvl2pPr>
            <a:lvl3pPr>
              <a:spcBef>
                <a:spcPts val="500"/>
              </a:spcBef>
              <a:defRPr sz="1600">
                <a:solidFill>
                  <a:srgbClr val="333333"/>
                </a:solidFill>
              </a:defRPr>
            </a:lvl3pPr>
            <a:lvl4pPr>
              <a:spcBef>
                <a:spcPts val="500"/>
              </a:spcBef>
              <a:defRPr sz="1400">
                <a:solidFill>
                  <a:srgbClr val="333333"/>
                </a:solidFill>
              </a:defRPr>
            </a:lvl4pPr>
            <a:lvl5pPr>
              <a:spcBef>
                <a:spcPts val="500"/>
              </a:spcBef>
              <a:defRPr sz="1400">
                <a:solidFill>
                  <a:srgbClr val="33333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1639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Two Content_Subheads">
    <p:spTree>
      <p:nvGrpSpPr>
        <p:cNvPr id="1" name=""/>
        <p:cNvGrpSpPr/>
        <p:nvPr/>
      </p:nvGrpSpPr>
      <p:grpSpPr>
        <a:xfrm>
          <a:off x="0" y="0"/>
          <a:ext cx="0" cy="0"/>
          <a:chOff x="0" y="0"/>
          <a:chExt cx="0" cy="0"/>
        </a:xfrm>
      </p:grpSpPr>
      <p:sp>
        <p:nvSpPr>
          <p:cNvPr id="2" name="Title 1"/>
          <p:cNvSpPr>
            <a:spLocks noGrp="1"/>
          </p:cNvSpPr>
          <p:nvPr>
            <p:ph type="title"/>
          </p:nvPr>
        </p:nvSpPr>
        <p:spPr>
          <a:xfrm>
            <a:off x="310896" y="0"/>
            <a:ext cx="8503920" cy="1060450"/>
          </a:xfrm>
        </p:spPr>
        <p:txBody>
          <a:bodyPr/>
          <a:lstStyle>
            <a:lvl1pPr>
              <a:defRPr>
                <a:latin typeface="Arial"/>
                <a:cs typeface="Arial"/>
              </a:defRPr>
            </a:lvl1pPr>
          </a:lstStyle>
          <a:p>
            <a:r>
              <a:rPr lang="en-US"/>
              <a:t>Click to edit Master title style</a:t>
            </a:r>
          </a:p>
        </p:txBody>
      </p:sp>
      <p:sp>
        <p:nvSpPr>
          <p:cNvPr id="3" name="Text Placeholder 2"/>
          <p:cNvSpPr>
            <a:spLocks noGrp="1"/>
          </p:cNvSpPr>
          <p:nvPr>
            <p:ph type="body" idx="1"/>
          </p:nvPr>
        </p:nvSpPr>
        <p:spPr>
          <a:xfrm>
            <a:off x="310896" y="1371600"/>
            <a:ext cx="4114800" cy="639762"/>
          </a:xfrm>
        </p:spPr>
        <p:txBody>
          <a:bodyPr anchor="b"/>
          <a:lstStyle>
            <a:lvl1pPr marL="0" indent="0">
              <a:buNone/>
              <a:defRPr sz="2000" b="1" i="0">
                <a:solidFill>
                  <a:schemeClr val="bg2"/>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10896" y="2057400"/>
            <a:ext cx="4114800" cy="4114800"/>
          </a:xfrm>
        </p:spPr>
        <p:txBody>
          <a:bodyPr/>
          <a:lstStyle>
            <a:lvl1pPr>
              <a:defRPr sz="2000">
                <a:solidFill>
                  <a:srgbClr val="333333"/>
                </a:solidFill>
                <a:latin typeface="Arial"/>
                <a:cs typeface="Arial"/>
              </a:defRPr>
            </a:lvl1pPr>
            <a:lvl2pPr>
              <a:defRPr sz="1800">
                <a:solidFill>
                  <a:srgbClr val="333333"/>
                </a:solidFill>
                <a:latin typeface="Arial"/>
                <a:cs typeface="Arial"/>
              </a:defRPr>
            </a:lvl2pPr>
            <a:lvl3pPr>
              <a:defRPr sz="1600">
                <a:solidFill>
                  <a:srgbClr val="333333"/>
                </a:solidFill>
                <a:latin typeface="Arial"/>
                <a:cs typeface="Arial"/>
              </a:defRPr>
            </a:lvl3pPr>
            <a:lvl4pPr>
              <a:defRPr sz="1400">
                <a:solidFill>
                  <a:srgbClr val="333333"/>
                </a:solidFill>
                <a:latin typeface="Arial"/>
                <a:cs typeface="Arial"/>
              </a:defRPr>
            </a:lvl4pPr>
            <a:lvl5pPr>
              <a:defRPr sz="1200">
                <a:solidFill>
                  <a:srgbClr val="333333"/>
                </a:solidFill>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0016" y="1371600"/>
            <a:ext cx="4114800" cy="639762"/>
          </a:xfrm>
        </p:spPr>
        <p:txBody>
          <a:bodyPr anchor="b"/>
          <a:lstStyle>
            <a:lvl1pPr marL="0" indent="0">
              <a:buNone/>
              <a:defRPr sz="2000" b="1" i="0">
                <a:solidFill>
                  <a:schemeClr val="bg2"/>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0016" y="2057400"/>
            <a:ext cx="4114800" cy="4114800"/>
          </a:xfrm>
        </p:spPr>
        <p:txBody>
          <a:bodyPr/>
          <a:lstStyle>
            <a:lvl1pPr>
              <a:defRPr sz="2000">
                <a:solidFill>
                  <a:srgbClr val="333333"/>
                </a:solidFill>
                <a:latin typeface="Arial"/>
                <a:cs typeface="Arial"/>
              </a:defRPr>
            </a:lvl1pPr>
            <a:lvl2pPr>
              <a:defRPr sz="1800">
                <a:solidFill>
                  <a:srgbClr val="333333"/>
                </a:solidFill>
                <a:latin typeface="Arial"/>
                <a:cs typeface="Arial"/>
              </a:defRPr>
            </a:lvl2pPr>
            <a:lvl3pPr>
              <a:defRPr sz="1600">
                <a:solidFill>
                  <a:srgbClr val="333333"/>
                </a:solidFill>
                <a:latin typeface="Arial"/>
                <a:cs typeface="Arial"/>
              </a:defRPr>
            </a:lvl3pPr>
            <a:lvl4pPr>
              <a:defRPr sz="1400">
                <a:solidFill>
                  <a:srgbClr val="333333"/>
                </a:solidFill>
                <a:latin typeface="Arial"/>
                <a:cs typeface="Arial"/>
              </a:defRPr>
            </a:lvl4pPr>
            <a:lvl5pPr>
              <a:defRPr sz="1400">
                <a:solidFill>
                  <a:srgbClr val="333333"/>
                </a:solidFill>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269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Righ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5728934" y="1069848"/>
            <a:ext cx="3429000" cy="5339502"/>
          </a:xfrm>
        </p:spPr>
        <p:txBody>
          <a:bodyPr/>
          <a:lstStyle>
            <a:lvl1pPr marL="0" indent="0">
              <a:spcBef>
                <a:spcPts val="1000"/>
              </a:spcBef>
              <a:buFontTx/>
              <a:buNone/>
              <a:defRPr sz="2000">
                <a:latin typeface="Arial"/>
                <a:cs typeface="Arial"/>
              </a:defRPr>
            </a:lvl1pPr>
            <a:lvl2pPr>
              <a:spcBef>
                <a:spcPts val="500"/>
              </a:spcBef>
              <a:defRPr sz="1800"/>
            </a:lvl2pPr>
            <a:lvl3pPr>
              <a:spcBef>
                <a:spcPts val="500"/>
              </a:spcBef>
              <a:defRPr sz="1600"/>
            </a:lvl3pPr>
            <a:lvl4pPr>
              <a:spcBef>
                <a:spcPts val="500"/>
              </a:spcBef>
              <a:defRPr sz="1400"/>
            </a:lvl4pPr>
            <a:lvl5pPr>
              <a:spcBef>
                <a:spcPts val="500"/>
              </a:spcBef>
              <a:defRPr sz="1400"/>
            </a:lvl5pPr>
            <a:lvl6pPr>
              <a:defRPr sz="1800"/>
            </a:lvl6pPr>
            <a:lvl7pPr>
              <a:defRPr sz="1800"/>
            </a:lvl7pPr>
            <a:lvl8pPr>
              <a:defRPr sz="1800"/>
            </a:lvl8pPr>
            <a:lvl9pPr>
              <a:defRPr sz="1800"/>
            </a:lvl9pPr>
          </a:lstStyle>
          <a:p>
            <a:pPr lvl="0"/>
            <a:r>
              <a:rPr lang="en-US"/>
              <a:t>Click to edit Master text styles</a:t>
            </a:r>
          </a:p>
        </p:txBody>
      </p:sp>
      <p:sp>
        <p:nvSpPr>
          <p:cNvPr id="2" name="Title 1"/>
          <p:cNvSpPr>
            <a:spLocks noGrp="1"/>
          </p:cNvSpPr>
          <p:nvPr>
            <p:ph type="title"/>
          </p:nvPr>
        </p:nvSpPr>
        <p:spPr>
          <a:xfrm>
            <a:off x="310896" y="0"/>
            <a:ext cx="8503920" cy="1061159"/>
          </a:xfrm>
        </p:spPr>
        <p:txBody>
          <a:bodyPr/>
          <a:lstStyle>
            <a:lvl1pPr>
              <a:defRPr>
                <a:latin typeface="Arial"/>
                <a:cs typeface="Arial"/>
              </a:defRPr>
            </a:lvl1pPr>
          </a:lstStyle>
          <a:p>
            <a:r>
              <a:rPr lang="en-US"/>
              <a:t>Click to edit Master title style</a:t>
            </a:r>
            <a:endParaRPr lang="en-US" dirty="0"/>
          </a:p>
        </p:txBody>
      </p:sp>
      <p:sp>
        <p:nvSpPr>
          <p:cNvPr id="7" name="Content Placeholder 2"/>
          <p:cNvSpPr>
            <a:spLocks noGrp="1"/>
          </p:cNvSpPr>
          <p:nvPr>
            <p:ph sz="half" idx="1"/>
          </p:nvPr>
        </p:nvSpPr>
        <p:spPr>
          <a:xfrm>
            <a:off x="310900" y="1371600"/>
            <a:ext cx="5121205" cy="4800600"/>
          </a:xfrm>
        </p:spPr>
        <p:txBody>
          <a:bodyPr/>
          <a:lstStyle>
            <a:lvl1pPr>
              <a:spcBef>
                <a:spcPts val="1000"/>
              </a:spcBef>
              <a:defRPr sz="2000">
                <a:latin typeface="Arial"/>
                <a:cs typeface="Arial"/>
              </a:defRPr>
            </a:lvl1pPr>
            <a:lvl2pPr>
              <a:spcBef>
                <a:spcPts val="500"/>
              </a:spcBef>
              <a:defRPr sz="1800">
                <a:latin typeface="Arial"/>
                <a:cs typeface="Arial"/>
              </a:defRPr>
            </a:lvl2pPr>
            <a:lvl3pPr>
              <a:spcBef>
                <a:spcPts val="500"/>
              </a:spcBef>
              <a:defRPr sz="1600">
                <a:latin typeface="Arial"/>
                <a:cs typeface="Arial"/>
              </a:defRPr>
            </a:lvl3pPr>
            <a:lvl4pPr>
              <a:spcBef>
                <a:spcPts val="500"/>
              </a:spcBef>
              <a:defRPr sz="1400">
                <a:latin typeface="Arial"/>
                <a:cs typeface="Arial"/>
              </a:defRPr>
            </a:lvl4pPr>
            <a:lvl5pPr>
              <a:spcBef>
                <a:spcPts val="500"/>
              </a:spcBef>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auto">
          <a:xfrm>
            <a:off x="0" y="1066800"/>
            <a:ext cx="9144000" cy="1588"/>
          </a:xfrm>
          <a:prstGeom prst="line">
            <a:avLst/>
          </a:prstGeom>
          <a:solidFill>
            <a:schemeClr val="accent2"/>
          </a:solidFill>
          <a:ln w="19050" cap="sq" cmpd="sng" algn="ctr">
            <a:solidFill>
              <a:srgbClr val="004B98"/>
            </a:solidFill>
            <a:prstDash val="solid"/>
            <a:round/>
            <a:headEnd type="none" w="med" len="med"/>
            <a:tailEnd type="none" w="med" len="med"/>
          </a:ln>
          <a:effectLst/>
        </p:spPr>
      </p:cxnSp>
      <p:sp>
        <p:nvSpPr>
          <p:cNvPr id="14" name="Rectangle 13"/>
          <p:cNvSpPr/>
          <p:nvPr userDrawn="1"/>
        </p:nvSpPr>
        <p:spPr bwMode="auto">
          <a:xfrm>
            <a:off x="8517276" y="6424989"/>
            <a:ext cx="626724" cy="433011"/>
          </a:xfrm>
          <a:prstGeom prst="rect">
            <a:avLst/>
          </a:prstGeom>
          <a:solidFill>
            <a:schemeClr val="bg2"/>
          </a:solidFill>
          <a:ln>
            <a:solidFill>
              <a:schemeClr val="bg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lvl="0" indent="0" algn="ctr" fontAlgn="auto">
              <a:lnSpc>
                <a:spcPct val="100000"/>
              </a:lnSpc>
              <a:spcBef>
                <a:spcPts val="0"/>
              </a:spcBef>
              <a:spcAft>
                <a:spcPts val="0"/>
              </a:spcAft>
              <a:buClrTx/>
              <a:buSzTx/>
              <a:buFontTx/>
              <a:buNone/>
              <a:tabLst/>
            </a:pPr>
            <a:fld id="{615657DD-24B7-4628-B5DA-698972284F41}" type="slidenum">
              <a:rPr kumimoji="0" lang="en-US" sz="1050" b="0" i="0" u="none" strike="noStrike" kern="0" cap="none" spc="0" normalizeH="0" baseline="0" noProof="0">
                <a:ln>
                  <a:noFill/>
                </a:ln>
                <a:solidFill>
                  <a:srgbClr val="FFFFFF"/>
                </a:solidFill>
                <a:effectLst/>
                <a:uLnTx/>
                <a:uFillTx/>
                <a:latin typeface="Arial"/>
                <a:cs typeface="Arial"/>
              </a:rPr>
              <a:pPr marR="0" lvl="0" indent="0" algn="ctr" fontAlgn="auto">
                <a:lnSpc>
                  <a:spcPct val="100000"/>
                </a:lnSpc>
                <a:spcBef>
                  <a:spcPts val="0"/>
                </a:spcBef>
                <a:spcAft>
                  <a:spcPts val="0"/>
                </a:spcAft>
                <a:buClrTx/>
                <a:buSzTx/>
                <a:buFontTx/>
                <a:buNone/>
                <a:tabLst/>
              </a:pPr>
              <a:t>‹Nº›</a:t>
            </a:fld>
            <a:endParaRPr kumimoji="0" lang="en-US" sz="1050" b="0" i="0" u="none" strike="noStrike" kern="0" cap="none" spc="0" normalizeH="0" baseline="0" noProof="0" dirty="0">
              <a:ln>
                <a:noFill/>
              </a:ln>
              <a:solidFill>
                <a:srgbClr val="FFFFFF"/>
              </a:solidFill>
              <a:effectLst/>
              <a:uLnTx/>
              <a:uFillTx/>
              <a:latin typeface="Arial"/>
              <a:cs typeface="Arial"/>
            </a:endParaRPr>
          </a:p>
        </p:txBody>
      </p:sp>
      <p:cxnSp>
        <p:nvCxnSpPr>
          <p:cNvPr id="15" name="Straight Connector 14"/>
          <p:cNvCxnSpPr/>
          <p:nvPr userDrawn="1"/>
        </p:nvCxnSpPr>
        <p:spPr bwMode="auto">
          <a:xfrm>
            <a:off x="0" y="6426173"/>
            <a:ext cx="9144000" cy="0"/>
          </a:xfrm>
          <a:prstGeom prst="line">
            <a:avLst/>
          </a:prstGeom>
          <a:solidFill>
            <a:schemeClr val="accent2"/>
          </a:solidFill>
          <a:ln w="19050" cap="sq" cmpd="sng" algn="ctr">
            <a:solidFill>
              <a:srgbClr val="004B98"/>
            </a:solidFill>
            <a:prstDash val="solid"/>
            <a:round/>
            <a:headEnd type="none" w="med" len="med"/>
            <a:tailEnd type="none" w="med" len="med"/>
          </a:ln>
          <a:effectLst/>
        </p:spPr>
      </p:cxnSp>
      <p:pic>
        <p:nvPicPr>
          <p:cNvPr id="10" name="Picture 2" descr="https://quienmanda.s3.amazonaws.com/uploads/avatar/12427/20120315_logo_AMTEGA.png_535762339.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7752" y="6474640"/>
            <a:ext cx="871271" cy="38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977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307753" y="0"/>
            <a:ext cx="8503920" cy="1060450"/>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7752" y="1371600"/>
            <a:ext cx="8503920" cy="4686300"/>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bwMode="auto">
          <a:xfrm>
            <a:off x="0" y="1066800"/>
            <a:ext cx="9144000" cy="1588"/>
          </a:xfrm>
          <a:prstGeom prst="line">
            <a:avLst/>
          </a:prstGeom>
          <a:solidFill>
            <a:schemeClr val="accent2"/>
          </a:solidFill>
          <a:ln w="19050" cap="sq" cmpd="sng" algn="ctr">
            <a:solidFill>
              <a:schemeClr val="bg2"/>
            </a:solidFill>
            <a:prstDash val="solid"/>
            <a:round/>
            <a:headEnd type="none" w="med" len="med"/>
            <a:tailEnd type="none" w="med" len="med"/>
          </a:ln>
          <a:effectLst/>
        </p:spPr>
      </p:cxnSp>
      <p:sp>
        <p:nvSpPr>
          <p:cNvPr id="19" name="Rectangle 18"/>
          <p:cNvSpPr/>
          <p:nvPr/>
        </p:nvSpPr>
        <p:spPr bwMode="auto">
          <a:xfrm>
            <a:off x="8517276" y="6424989"/>
            <a:ext cx="626724" cy="433011"/>
          </a:xfrm>
          <a:prstGeom prst="rect">
            <a:avLst/>
          </a:prstGeom>
          <a:solidFill>
            <a:schemeClr val="bg2"/>
          </a:solidFill>
          <a:ln>
            <a:solidFill>
              <a:schemeClr val="bg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lvl="0" indent="0" algn="ctr" fontAlgn="auto">
              <a:lnSpc>
                <a:spcPct val="100000"/>
              </a:lnSpc>
              <a:spcBef>
                <a:spcPts val="0"/>
              </a:spcBef>
              <a:spcAft>
                <a:spcPts val="0"/>
              </a:spcAft>
              <a:buClrTx/>
              <a:buSzTx/>
              <a:buFontTx/>
              <a:buNone/>
              <a:tabLst/>
            </a:pPr>
            <a:fld id="{615657DD-24B7-4628-B5DA-698972284F41}" type="slidenum">
              <a:rPr kumimoji="0" lang="en-US" sz="1050" b="0" i="0" u="none" strike="noStrike" kern="0" cap="none" spc="0" normalizeH="0" baseline="0" noProof="0">
                <a:ln>
                  <a:noFill/>
                </a:ln>
                <a:solidFill>
                  <a:srgbClr val="FFFFFF"/>
                </a:solidFill>
                <a:effectLst/>
                <a:uLnTx/>
                <a:uFillTx/>
                <a:latin typeface="Arial"/>
                <a:cs typeface="Arial"/>
              </a:rPr>
              <a:pPr marR="0" lvl="0" indent="0" algn="ctr" fontAlgn="auto">
                <a:lnSpc>
                  <a:spcPct val="100000"/>
                </a:lnSpc>
                <a:spcBef>
                  <a:spcPts val="0"/>
                </a:spcBef>
                <a:spcAft>
                  <a:spcPts val="0"/>
                </a:spcAft>
                <a:buClrTx/>
                <a:buSzTx/>
                <a:buFontTx/>
                <a:buNone/>
                <a:tabLst/>
              </a:pPr>
              <a:t>‹Nº›</a:t>
            </a:fld>
            <a:endParaRPr kumimoji="0" lang="en-US" sz="1050" b="0" i="0" u="none" strike="noStrike" kern="0" cap="none" spc="0" normalizeH="0" baseline="0" noProof="0" dirty="0">
              <a:ln>
                <a:noFill/>
              </a:ln>
              <a:solidFill>
                <a:srgbClr val="FFFFFF"/>
              </a:solidFill>
              <a:effectLst/>
              <a:uLnTx/>
              <a:uFillTx/>
              <a:latin typeface="Arial"/>
              <a:cs typeface="Arial"/>
            </a:endParaRPr>
          </a:p>
        </p:txBody>
      </p:sp>
      <p:cxnSp>
        <p:nvCxnSpPr>
          <p:cNvPr id="11" name="Straight Connector 10"/>
          <p:cNvCxnSpPr/>
          <p:nvPr/>
        </p:nvCxnSpPr>
        <p:spPr bwMode="auto">
          <a:xfrm>
            <a:off x="0" y="6426173"/>
            <a:ext cx="9144000" cy="0"/>
          </a:xfrm>
          <a:prstGeom prst="line">
            <a:avLst/>
          </a:prstGeom>
          <a:solidFill>
            <a:schemeClr val="accent2"/>
          </a:solidFill>
          <a:ln w="19050" cap="sq" cmpd="sng" algn="ctr">
            <a:solidFill>
              <a:schemeClr val="bg2"/>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92" r:id="rId1"/>
    <p:sldLayoutId id="2147483695" r:id="rId2"/>
    <p:sldLayoutId id="2147483758" r:id="rId3"/>
    <p:sldLayoutId id="2147483696" r:id="rId4"/>
    <p:sldLayoutId id="2147483690" r:id="rId5"/>
    <p:sldLayoutId id="2147483698" r:id="rId6"/>
    <p:sldLayoutId id="2147483697" r:id="rId7"/>
    <p:sldLayoutId id="2147483722" r:id="rId8"/>
    <p:sldLayoutId id="2147483699" r:id="rId9"/>
    <p:sldLayoutId id="2147483700" r:id="rId10"/>
    <p:sldLayoutId id="2147483701" r:id="rId11"/>
    <p:sldLayoutId id="2147483691" r:id="rId12"/>
    <p:sldLayoutId id="2147483694" r:id="rId13"/>
    <p:sldLayoutId id="2147483703" r:id="rId14"/>
    <p:sldLayoutId id="2147483760" r:id="rId1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1" fontAlgn="base" hangingPunct="1">
        <a:lnSpc>
          <a:spcPct val="90000"/>
        </a:lnSpc>
        <a:spcBef>
          <a:spcPct val="0"/>
        </a:spcBef>
        <a:spcAft>
          <a:spcPct val="0"/>
        </a:spcAft>
        <a:defRPr sz="2800" b="1" i="0">
          <a:solidFill>
            <a:schemeClr val="bg2"/>
          </a:solidFill>
          <a:latin typeface="Arial"/>
          <a:ea typeface="+mj-ea"/>
          <a:cs typeface="Arial"/>
        </a:defRPr>
      </a:lvl1pPr>
      <a:lvl2pPr algn="l" rtl="0" eaLnBrk="1" fontAlgn="base" hangingPunct="1">
        <a:lnSpc>
          <a:spcPct val="90000"/>
        </a:lnSpc>
        <a:spcBef>
          <a:spcPct val="0"/>
        </a:spcBef>
        <a:spcAft>
          <a:spcPct val="0"/>
        </a:spcAft>
        <a:defRPr sz="2600" b="1">
          <a:solidFill>
            <a:schemeClr val="bg1"/>
          </a:solidFill>
          <a:latin typeface="Arial" charset="0"/>
          <a:cs typeface="Tahoma" pitchFamily="34" charset="0"/>
        </a:defRPr>
      </a:lvl2pPr>
      <a:lvl3pPr algn="l" rtl="0" eaLnBrk="1" fontAlgn="base" hangingPunct="1">
        <a:lnSpc>
          <a:spcPct val="90000"/>
        </a:lnSpc>
        <a:spcBef>
          <a:spcPct val="0"/>
        </a:spcBef>
        <a:spcAft>
          <a:spcPct val="0"/>
        </a:spcAft>
        <a:defRPr sz="2600" b="1">
          <a:solidFill>
            <a:schemeClr val="bg1"/>
          </a:solidFill>
          <a:latin typeface="Arial" charset="0"/>
          <a:cs typeface="Tahoma" pitchFamily="34" charset="0"/>
        </a:defRPr>
      </a:lvl3pPr>
      <a:lvl4pPr algn="l" rtl="0" eaLnBrk="1" fontAlgn="base" hangingPunct="1">
        <a:lnSpc>
          <a:spcPct val="90000"/>
        </a:lnSpc>
        <a:spcBef>
          <a:spcPct val="0"/>
        </a:spcBef>
        <a:spcAft>
          <a:spcPct val="0"/>
        </a:spcAft>
        <a:defRPr sz="2600" b="1">
          <a:solidFill>
            <a:schemeClr val="bg1"/>
          </a:solidFill>
          <a:latin typeface="Arial" charset="0"/>
          <a:cs typeface="Tahoma" pitchFamily="34" charset="0"/>
        </a:defRPr>
      </a:lvl4pPr>
      <a:lvl5pPr algn="l" rtl="0" eaLnBrk="1" fontAlgn="base" hangingPunct="1">
        <a:lnSpc>
          <a:spcPct val="90000"/>
        </a:lnSpc>
        <a:spcBef>
          <a:spcPct val="0"/>
        </a:spcBef>
        <a:spcAft>
          <a:spcPct val="0"/>
        </a:spcAft>
        <a:defRPr sz="2600" b="1">
          <a:solidFill>
            <a:schemeClr val="bg1"/>
          </a:solidFill>
          <a:latin typeface="Arial" charset="0"/>
          <a:cs typeface="Tahoma" pitchFamily="34" charset="0"/>
        </a:defRPr>
      </a:lvl5pPr>
      <a:lvl6pPr marL="457200" algn="l" rtl="0" eaLnBrk="1" fontAlgn="base" hangingPunct="1">
        <a:lnSpc>
          <a:spcPct val="90000"/>
        </a:lnSpc>
        <a:spcBef>
          <a:spcPct val="0"/>
        </a:spcBef>
        <a:spcAft>
          <a:spcPct val="0"/>
        </a:spcAft>
        <a:defRPr sz="3200" b="1">
          <a:solidFill>
            <a:schemeClr val="tx2"/>
          </a:solidFill>
          <a:latin typeface="Arial" charset="0"/>
        </a:defRPr>
      </a:lvl6pPr>
      <a:lvl7pPr marL="914400" algn="l" rtl="0" eaLnBrk="1" fontAlgn="base" hangingPunct="1">
        <a:lnSpc>
          <a:spcPct val="90000"/>
        </a:lnSpc>
        <a:spcBef>
          <a:spcPct val="0"/>
        </a:spcBef>
        <a:spcAft>
          <a:spcPct val="0"/>
        </a:spcAft>
        <a:defRPr sz="3200" b="1">
          <a:solidFill>
            <a:schemeClr val="tx2"/>
          </a:solidFill>
          <a:latin typeface="Arial" charset="0"/>
        </a:defRPr>
      </a:lvl7pPr>
      <a:lvl8pPr marL="1371600" algn="l" rtl="0" eaLnBrk="1" fontAlgn="base" hangingPunct="1">
        <a:lnSpc>
          <a:spcPct val="90000"/>
        </a:lnSpc>
        <a:spcBef>
          <a:spcPct val="0"/>
        </a:spcBef>
        <a:spcAft>
          <a:spcPct val="0"/>
        </a:spcAft>
        <a:defRPr sz="3200" b="1">
          <a:solidFill>
            <a:schemeClr val="tx2"/>
          </a:solidFill>
          <a:latin typeface="Arial" charset="0"/>
        </a:defRPr>
      </a:lvl8pPr>
      <a:lvl9pPr marL="1828800" algn="l" rtl="0" eaLnBrk="1" fontAlgn="base" hangingPunct="1">
        <a:lnSpc>
          <a:spcPct val="90000"/>
        </a:lnSpc>
        <a:spcBef>
          <a:spcPct val="0"/>
        </a:spcBef>
        <a:spcAft>
          <a:spcPct val="0"/>
        </a:spcAft>
        <a:defRPr sz="3200" b="1">
          <a:solidFill>
            <a:schemeClr val="tx2"/>
          </a:solidFill>
          <a:latin typeface="Arial" charset="0"/>
        </a:defRPr>
      </a:lvl9pPr>
    </p:titleStyle>
    <p:bodyStyle>
      <a:lvl1pPr marL="285750" indent="-285750" algn="l" rtl="0" eaLnBrk="1" fontAlgn="base" hangingPunct="1">
        <a:lnSpc>
          <a:spcPct val="95000"/>
        </a:lnSpc>
        <a:spcBef>
          <a:spcPts val="1200"/>
        </a:spcBef>
        <a:spcAft>
          <a:spcPct val="0"/>
        </a:spcAft>
        <a:buClr>
          <a:schemeClr val="bg2"/>
        </a:buClr>
        <a:buSzPct val="120000"/>
        <a:buFont typeface="Arial" charset="0"/>
        <a:buChar char="•"/>
        <a:defRPr sz="2400" b="0" i="0">
          <a:solidFill>
            <a:schemeClr val="tx1"/>
          </a:solidFill>
          <a:latin typeface="Arial"/>
          <a:ea typeface="+mn-ea"/>
          <a:cs typeface="Arial"/>
        </a:defRPr>
      </a:lvl1pPr>
      <a:lvl2pPr marL="685800" indent="-285750" algn="l" rtl="0" eaLnBrk="1" fontAlgn="base" hangingPunct="1">
        <a:lnSpc>
          <a:spcPct val="95000"/>
        </a:lnSpc>
        <a:spcBef>
          <a:spcPct val="25000"/>
        </a:spcBef>
        <a:spcAft>
          <a:spcPct val="0"/>
        </a:spcAft>
        <a:buClr>
          <a:schemeClr val="bg2"/>
        </a:buClr>
        <a:buFont typeface="Arial" charset="0"/>
        <a:buChar char="–"/>
        <a:defRPr sz="2000" b="0" i="0">
          <a:solidFill>
            <a:schemeClr val="tx1"/>
          </a:solidFill>
          <a:latin typeface="Arial"/>
          <a:cs typeface="Arial"/>
        </a:defRPr>
      </a:lvl2pPr>
      <a:lvl3pPr marL="1028700" indent="-228600" algn="l" rtl="0" eaLnBrk="1" fontAlgn="base" hangingPunct="1">
        <a:lnSpc>
          <a:spcPct val="95000"/>
        </a:lnSpc>
        <a:spcBef>
          <a:spcPct val="25000"/>
        </a:spcBef>
        <a:spcAft>
          <a:spcPct val="0"/>
        </a:spcAft>
        <a:buClr>
          <a:schemeClr val="bg2"/>
        </a:buClr>
        <a:buSzPct val="120000"/>
        <a:buFont typeface="Arial" charset="0"/>
        <a:buChar char="•"/>
        <a:defRPr b="0" i="0">
          <a:solidFill>
            <a:schemeClr val="tx1"/>
          </a:solidFill>
          <a:latin typeface="Arial"/>
          <a:cs typeface="Arial"/>
        </a:defRPr>
      </a:lvl3pPr>
      <a:lvl4pPr marL="1428750" indent="-285750" algn="l" rtl="0" eaLnBrk="1" fontAlgn="base" hangingPunct="1">
        <a:lnSpc>
          <a:spcPct val="95000"/>
        </a:lnSpc>
        <a:spcBef>
          <a:spcPct val="25000"/>
        </a:spcBef>
        <a:spcAft>
          <a:spcPct val="0"/>
        </a:spcAft>
        <a:buClr>
          <a:schemeClr val="bg2"/>
        </a:buClr>
        <a:buFont typeface="Arial" charset="0"/>
        <a:buChar char="–"/>
        <a:defRPr sz="1600" b="0" i="0">
          <a:solidFill>
            <a:schemeClr val="tx1"/>
          </a:solidFill>
          <a:latin typeface="Arial"/>
          <a:cs typeface="Arial"/>
        </a:defRPr>
      </a:lvl4pPr>
      <a:lvl5pPr marL="1771650" indent="-228600" algn="l" rtl="0" eaLnBrk="1" fontAlgn="base" hangingPunct="1">
        <a:lnSpc>
          <a:spcPct val="95000"/>
        </a:lnSpc>
        <a:spcBef>
          <a:spcPct val="25000"/>
        </a:spcBef>
        <a:spcAft>
          <a:spcPct val="0"/>
        </a:spcAft>
        <a:buClr>
          <a:schemeClr val="bg2"/>
        </a:buClr>
        <a:buSzPct val="120000"/>
        <a:buFont typeface="Arial" charset="0"/>
        <a:buChar char="•"/>
        <a:defRPr sz="1600" b="0" i="0">
          <a:solidFill>
            <a:schemeClr val="tx1"/>
          </a:solidFill>
          <a:latin typeface="Arial"/>
          <a:cs typeface="Arial"/>
        </a:defRPr>
      </a:lvl5pPr>
      <a:lvl6pPr marL="22288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6pPr>
      <a:lvl7pPr marL="26860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7pPr>
      <a:lvl8pPr marL="31432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8pPr>
      <a:lvl9pPr marL="36004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05055" y="410830"/>
            <a:ext cx="8333284" cy="1073122"/>
          </a:xfrm>
          <a:prstGeom prst="rect">
            <a:avLst/>
          </a:prstGeom>
        </p:spPr>
        <p:txBody>
          <a:bodyPr vert="horz" lIns="0" tIns="0" rIns="0" bIns="0" rtlCol="0" anchor="t" anchorCtr="0">
            <a:norm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405055" y="1562100"/>
            <a:ext cx="8333284" cy="4256088"/>
          </a:xfrm>
          <a:prstGeom prst="rect">
            <a:avLst/>
          </a:prstGeom>
        </p:spPr>
        <p:txBody>
          <a:bodyPr vert="horz" lIns="1080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ußzeilenplatzhalter 4"/>
          <p:cNvSpPr>
            <a:spLocks noGrp="1"/>
          </p:cNvSpPr>
          <p:nvPr>
            <p:ph type="ftr" sz="quarter" idx="3"/>
          </p:nvPr>
        </p:nvSpPr>
        <p:spPr>
          <a:xfrm>
            <a:off x="1335295" y="6152561"/>
            <a:ext cx="5122280" cy="360000"/>
          </a:xfrm>
          <a:prstGeom prst="rect">
            <a:avLst/>
          </a:prstGeom>
        </p:spPr>
        <p:txBody>
          <a:bodyPr vert="horz" lIns="0" tIns="0" rIns="0" bIns="0" rtlCol="0" anchor="b" anchorCtr="0"/>
          <a:lstStyle>
            <a:lvl1pPr algn="ctr">
              <a:defRPr sz="1200">
                <a:solidFill>
                  <a:srgbClr val="7F7F7F"/>
                </a:solidFill>
              </a:defRPr>
            </a:lvl1pPr>
          </a:lstStyle>
          <a:p>
            <a:pPr defTabSz="914309" fontAlgn="auto">
              <a:spcBef>
                <a:spcPts val="0"/>
              </a:spcBef>
              <a:spcAft>
                <a:spcPts val="0"/>
              </a:spcAft>
            </a:pPr>
            <a:endParaRPr lang="en-US" dirty="0">
              <a:latin typeface="Calibri"/>
            </a:endParaRPr>
          </a:p>
        </p:txBody>
      </p:sp>
      <p:sp>
        <p:nvSpPr>
          <p:cNvPr id="6" name="Foliennummernplatzhalter 5"/>
          <p:cNvSpPr>
            <a:spLocks noGrp="1"/>
          </p:cNvSpPr>
          <p:nvPr>
            <p:ph type="sldNum" sz="quarter" idx="4"/>
          </p:nvPr>
        </p:nvSpPr>
        <p:spPr>
          <a:xfrm>
            <a:off x="387240" y="6152561"/>
            <a:ext cx="685820" cy="360000"/>
          </a:xfrm>
          <a:prstGeom prst="rect">
            <a:avLst/>
          </a:prstGeom>
        </p:spPr>
        <p:txBody>
          <a:bodyPr vert="horz" lIns="0" tIns="0" rIns="0" bIns="0" rtlCol="0" anchor="b" anchorCtr="0"/>
          <a:lstStyle>
            <a:lvl1pPr algn="l">
              <a:defRPr sz="1200">
                <a:solidFill>
                  <a:srgbClr val="7F7F7F"/>
                </a:solidFill>
              </a:defRPr>
            </a:lvl1pPr>
          </a:lstStyle>
          <a:p>
            <a:pPr defTabSz="914309" fontAlgn="auto">
              <a:spcBef>
                <a:spcPts val="0"/>
              </a:spcBef>
              <a:spcAft>
                <a:spcPts val="0"/>
              </a:spcAft>
            </a:pPr>
            <a:fld id="{75A4F164-3A46-4CEE-A25C-CA523D5E42F3}" type="slidenum">
              <a:rPr lang="en-US" smtClean="0">
                <a:latin typeface="Calibri"/>
              </a:rPr>
              <a:pPr defTabSz="914309" fontAlgn="auto">
                <a:spcBef>
                  <a:spcPts val="0"/>
                </a:spcBef>
                <a:spcAft>
                  <a:spcPts val="0"/>
                </a:spcAft>
              </a:pPr>
              <a:t>‹Nº›</a:t>
            </a:fld>
            <a:endParaRPr lang="en-US" dirty="0">
              <a:latin typeface="Calibri"/>
            </a:endParaRPr>
          </a:p>
        </p:txBody>
      </p:sp>
    </p:spTree>
    <p:extLst>
      <p:ext uri="{BB962C8B-B14F-4D97-AF65-F5344CB8AC3E}">
        <p14:creationId xmlns:p14="http://schemas.microsoft.com/office/powerpoint/2010/main" val="72958528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Lst>
  <p:txStyles>
    <p:titleStyle>
      <a:lvl1pPr algn="l" defTabSz="914400" rtl="0" eaLnBrk="1" latinLnBrk="0" hangingPunct="1">
        <a:spcBef>
          <a:spcPct val="0"/>
        </a:spcBef>
        <a:buNone/>
        <a:defRPr sz="3600" b="0" kern="1200">
          <a:solidFill>
            <a:schemeClr val="tx1"/>
          </a:solidFill>
          <a:latin typeface="+mj-lt"/>
          <a:ea typeface="+mj-ea"/>
          <a:cs typeface="+mj-cs"/>
        </a:defRPr>
      </a:lvl1pPr>
    </p:titleStyle>
    <p:bodyStyle>
      <a:lvl1pPr marL="273050" indent="-273050" algn="l" defTabSz="914400" rtl="0" eaLnBrk="1" latinLnBrk="0" hangingPunct="1">
        <a:spcBef>
          <a:spcPts val="0"/>
        </a:spcBef>
        <a:spcAft>
          <a:spcPts val="1000"/>
        </a:spcAft>
        <a:buFont typeface="Wingdings" panose="05000000000000000000" pitchFamily="2" charset="2"/>
        <a:buChar char="§"/>
        <a:defRPr sz="2200" kern="1200">
          <a:solidFill>
            <a:schemeClr val="tx1"/>
          </a:solidFill>
          <a:latin typeface="Calibri Light" panose="020F0302020204030204" pitchFamily="34" charset="0"/>
          <a:ea typeface="+mn-ea"/>
          <a:cs typeface="+mn-cs"/>
        </a:defRPr>
      </a:lvl1pPr>
      <a:lvl2pPr marL="808038" indent="-273050" algn="l" defTabSz="914400" rtl="0" eaLnBrk="1" latinLnBrk="0" hangingPunct="1">
        <a:spcBef>
          <a:spcPts val="0"/>
        </a:spcBef>
        <a:spcAft>
          <a:spcPts val="1000"/>
        </a:spcAft>
        <a:buFont typeface="Symbol" panose="05050102010706020507" pitchFamily="18" charset="2"/>
        <a:buChar char="-"/>
        <a:defRPr sz="2000" kern="1200">
          <a:solidFill>
            <a:schemeClr val="tx1"/>
          </a:solidFill>
          <a:latin typeface="Calibri Light" panose="020F0302020204030204" pitchFamily="34" charset="0"/>
          <a:ea typeface="+mn-ea"/>
          <a:cs typeface="+mn-cs"/>
        </a:defRPr>
      </a:lvl2pPr>
      <a:lvl3pPr marL="1081088" indent="-177800" algn="l" defTabSz="914400" rtl="0" eaLnBrk="1" latinLnBrk="0" hangingPunct="1">
        <a:spcBef>
          <a:spcPts val="0"/>
        </a:spcBef>
        <a:spcAft>
          <a:spcPts val="1000"/>
        </a:spcAft>
        <a:buFont typeface="Symbol" panose="05050102010706020507" pitchFamily="18" charset="2"/>
        <a:buChar char="-"/>
        <a:defRPr sz="1800" kern="1200">
          <a:solidFill>
            <a:schemeClr val="tx1"/>
          </a:solidFill>
          <a:latin typeface="Calibri Light" panose="020F0302020204030204" pitchFamily="34" charset="0"/>
          <a:ea typeface="+mn-ea"/>
          <a:cs typeface="+mn-cs"/>
        </a:defRPr>
      </a:lvl3pPr>
      <a:lvl4pPr marL="1436688" indent="-177800"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4pPr>
      <a:lvl5pPr marL="1793875" indent="-179388"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emf"/><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3.png"/></Relationships>
</file>

<file path=ppt/slides/_rels/slide10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notesSlide" Target="../notesSlides/notesSlide22.xml"/><Relationship Id="rId7" Type="http://schemas.openxmlformats.org/officeDocument/2006/relationships/oleObject" Target="file:///C:\Users\L\Desktop\Proyectos\Diputaci&#243;n%20de%20Valladolid\ENS\Documentaci&#243;n%20ENS\Normativa%20de%20Autorizaciones.docx" TargetMode="External"/><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66.png"/><Relationship Id="rId5" Type="http://schemas.openxmlformats.org/officeDocument/2006/relationships/oleObject" Target="../embeddings/oleObject3.bin"/><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notesSlide" Target="../notesSlides/notesSlide4.xml"/><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hyperlink" Target="../../Funciones%20y%20Responsabilidades%20en%20Seguridad%20y%20Privacidad%20de%20la%20informaci&#243;n%20V4.doc" TargetMode="External"/><Relationship Id="rId5" Type="http://schemas.openxmlformats.org/officeDocument/2006/relationships/image" Target="../media/image9.pn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106.png"/><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108.emf"/><Relationship Id="rId5" Type="http://schemas.openxmlformats.org/officeDocument/2006/relationships/oleObject" Target="file:///C:\Users\L\Desktop\Proyectos\Diputaci&#243;n%20de%20Valladolid\Formaci&#243;n\Mayo%202019\boletin_seguridad_incibe_03_de_mayo_de_2019_.pdf" TargetMode="External"/><Relationship Id="rId4" Type="http://schemas.openxmlformats.org/officeDocument/2006/relationships/image" Target="../media/image109.png"/></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109.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5.xml"/><Relationship Id="rId1" Type="http://schemas.openxmlformats.org/officeDocument/2006/relationships/slideLayout" Target="../slideLayouts/slideLayout4.xml"/><Relationship Id="rId5" Type="http://schemas.openxmlformats.org/officeDocument/2006/relationships/image" Target="../media/image117.png"/><Relationship Id="rId4" Type="http://schemas.openxmlformats.org/officeDocument/2006/relationships/image" Target="../media/image116.jpeg"/></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6.xml"/><Relationship Id="rId1" Type="http://schemas.openxmlformats.org/officeDocument/2006/relationships/slideLayout" Target="../slideLayouts/slideLayout4.xml"/><Relationship Id="rId5" Type="http://schemas.openxmlformats.org/officeDocument/2006/relationships/image" Target="../media/image120.png"/><Relationship Id="rId4" Type="http://schemas.openxmlformats.org/officeDocument/2006/relationships/image" Target="../media/image119.png"/></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12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125.png"/></Relationships>
</file>

<file path=ppt/slides/_rels/slide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1.xml"/><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image" Target="../media/image127.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3.xml"/><Relationship Id="rId1" Type="http://schemas.openxmlformats.org/officeDocument/2006/relationships/slideLayout" Target="../slideLayouts/slideLayout4.xml"/><Relationship Id="rId5" Type="http://schemas.openxmlformats.org/officeDocument/2006/relationships/image" Target="../media/image130.png"/><Relationship Id="rId4" Type="http://schemas.openxmlformats.org/officeDocument/2006/relationships/image" Target="../media/image12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1.emf"/><Relationship Id="rId5" Type="http://schemas.openxmlformats.org/officeDocument/2006/relationships/oleObject" Target="file:///C:\Users\L\Desktop\Proyectos\Diputaci&#243;n%20de%20Valladolid\ENS\Categorizaci&#243;n\Modelo%20de%20Valor%20v3.xlsx" TargetMode="Externa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91.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5.png"/><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hyperlink" Target="https://download.microsoft.com/download/4/9/1/491251F7-46BA-46EC-B2B5-099155DD3C27/AzInfoProtection_ul.exe" TargetMode="External"/><Relationship Id="rId5" Type="http://schemas.openxmlformats.org/officeDocument/2006/relationships/hyperlink" Target="https://www.microsoft.com/en-us/download/details.aspx?id=53018" TargetMode="External"/><Relationship Id="rId4" Type="http://schemas.openxmlformats.org/officeDocument/2006/relationships/image" Target="../media/image134.png"/></Relationships>
</file>

<file path=ppt/slides/_rels/slide92.xml.rels><?xml version="1.0" encoding="UTF-8" standalone="yes"?>
<Relationships xmlns="http://schemas.openxmlformats.org/package/2006/relationships"><Relationship Id="rId3" Type="http://schemas.openxmlformats.org/officeDocument/2006/relationships/hyperlink" Target="En%20la%20Administraci&#243;n%20General%20del%20Estado%20se%20dispone%20de%20un%20marco%20de%20referencia.%20Ver%20http:/administracionelectronica.gob.es/es/ctt/politicafirma"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 Id="rId5" Type="http://schemas.openxmlformats.org/officeDocument/2006/relationships/image" Target="../media/image121.png"/><Relationship Id="rId4" Type="http://schemas.openxmlformats.org/officeDocument/2006/relationships/image" Target="../media/image136.png"/></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137.png"/></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9.xml"/><Relationship Id="rId1" Type="http://schemas.openxmlformats.org/officeDocument/2006/relationships/slideLayout" Target="../slideLayouts/slideLayout4.xml"/><Relationship Id="rId5" Type="http://schemas.openxmlformats.org/officeDocument/2006/relationships/image" Target="../media/image109.png"/><Relationship Id="rId4" Type="http://schemas.openxmlformats.org/officeDocument/2006/relationships/image" Target="../media/image139.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1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ES" sz="1800" b="1" dirty="0"/>
              <a:t>MAYO  2019</a:t>
            </a:r>
          </a:p>
        </p:txBody>
      </p:sp>
      <p:sp>
        <p:nvSpPr>
          <p:cNvPr id="4" name="Title 3"/>
          <p:cNvSpPr>
            <a:spLocks noGrp="1"/>
          </p:cNvSpPr>
          <p:nvPr>
            <p:ph type="title"/>
          </p:nvPr>
        </p:nvSpPr>
        <p:spPr/>
        <p:txBody>
          <a:bodyPr/>
          <a:lstStyle/>
          <a:p>
            <a:r>
              <a:rPr lang="es-ES_tradnl" dirty="0"/>
              <a:t>Cumplimiento legal y normativo: ENS</a:t>
            </a:r>
            <a:br>
              <a:rPr lang="es-ES_tradnl" dirty="0"/>
            </a:br>
            <a:r>
              <a:rPr lang="es-ES_tradnl" dirty="0"/>
              <a:t>Esquema Nacional de Seguridad</a:t>
            </a:r>
          </a:p>
        </p:txBody>
      </p:sp>
      <p:graphicFrame>
        <p:nvGraphicFramePr>
          <p:cNvPr id="3" name="2 Objeto"/>
          <p:cNvGraphicFramePr>
            <a:graphicFrameLocks noChangeAspect="1"/>
          </p:cNvGraphicFramePr>
          <p:nvPr>
            <p:extLst>
              <p:ext uri="{D42A27DB-BD31-4B8C-83A1-F6EECF244321}">
                <p14:modId xmlns:p14="http://schemas.microsoft.com/office/powerpoint/2010/main" val="3479975194"/>
              </p:ext>
            </p:extLst>
          </p:nvPr>
        </p:nvGraphicFramePr>
        <p:xfrm>
          <a:off x="7602475" y="172912"/>
          <a:ext cx="1244600" cy="539750"/>
        </p:xfrm>
        <a:graphic>
          <a:graphicData uri="http://schemas.openxmlformats.org/presentationml/2006/ole">
            <mc:AlternateContent xmlns:mc="http://schemas.openxmlformats.org/markup-compatibility/2006">
              <mc:Choice xmlns:v="urn:schemas-microsoft-com:vml" Requires="v">
                <p:oleObj spid="_x0000_s4116" name="Imagen de mapa de bits" r:id="rId3" imgW="1492327" imgH="647619" progId="PBrush">
                  <p:embed/>
                </p:oleObj>
              </mc:Choice>
              <mc:Fallback>
                <p:oleObj name="Imagen de mapa de bits" r:id="rId3" imgW="1492327" imgH="647619" progId="PBrush">
                  <p:embed/>
                  <p:pic>
                    <p:nvPicPr>
                      <p:cNvPr id="0" name="6 Obj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2475" y="172912"/>
                        <a:ext cx="1244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80848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803" y="2386962"/>
            <a:ext cx="4472454" cy="2202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bwMode="auto">
          <a:xfrm>
            <a:off x="3873510" y="3127874"/>
            <a:ext cx="1291441" cy="735586"/>
          </a:xfrm>
          <a:prstGeom prst="rect">
            <a:avLst/>
          </a:prstGeom>
          <a:noFill/>
          <a:ln w="12700" cap="sq" algn="ctr">
            <a:noFill/>
            <a:miter lim="800000"/>
            <a:headEnd/>
            <a:tailEnd/>
          </a:ln>
          <a:effectLst/>
        </p:spPr>
        <p:txBody>
          <a:bodyPr wrap="square" rtlCol="0">
            <a:spAutoFit/>
          </a:bodyPr>
          <a:lstStyle/>
          <a:p>
            <a:pPr algn="ctr">
              <a:lnSpc>
                <a:spcPct val="95000"/>
              </a:lnSpc>
              <a:spcBef>
                <a:spcPts val="1200"/>
              </a:spcBef>
            </a:pPr>
            <a:r>
              <a:rPr lang="es-ES" sz="1400" dirty="0">
                <a:latin typeface="Arial"/>
                <a:cs typeface="Arial"/>
              </a:rPr>
              <a:t>Ciclo de gestión de </a:t>
            </a:r>
            <a:r>
              <a:rPr lang="es-ES" sz="1600" b="1" dirty="0">
                <a:latin typeface="Arial"/>
                <a:cs typeface="Arial"/>
              </a:rPr>
              <a:t>Riesgos</a:t>
            </a:r>
            <a:endParaRPr lang="es-ES" sz="1400" b="1" dirty="0">
              <a:latin typeface="Arial"/>
              <a:cs typeface="Arial"/>
            </a:endParaRPr>
          </a:p>
        </p:txBody>
      </p:sp>
      <p:sp>
        <p:nvSpPr>
          <p:cNvPr id="9" name="Oval 8"/>
          <p:cNvSpPr/>
          <p:nvPr/>
        </p:nvSpPr>
        <p:spPr bwMode="auto">
          <a:xfrm>
            <a:off x="3656015" y="1876707"/>
            <a:ext cx="1584000" cy="842760"/>
          </a:xfrm>
          <a:prstGeom prst="ellipse">
            <a:avLst/>
          </a:prstGeom>
          <a:solidFill>
            <a:schemeClr val="accent1"/>
          </a:solidFill>
          <a:ln>
            <a:noFill/>
            <a:headEnd/>
            <a:tailEnd/>
          </a:ln>
          <a:effectLst/>
        </p:spPr>
        <p:style>
          <a:lnRef idx="1">
            <a:schemeClr val="accent5"/>
          </a:lnRef>
          <a:fillRef idx="3">
            <a:schemeClr val="accent5"/>
          </a:fillRef>
          <a:effectRef idx="2">
            <a:schemeClr val="accent5"/>
          </a:effectRef>
          <a:fontRef idx="minor">
            <a:schemeClr val="lt1"/>
          </a:fontRef>
        </p:style>
        <p:txBody>
          <a:bodyPr wrap="none" rtlCol="0" anchor="ctr"/>
          <a:lstStyle/>
          <a:p>
            <a:pPr algn="ctr"/>
            <a:r>
              <a:rPr lang="es-ES" b="1" dirty="0">
                <a:solidFill>
                  <a:schemeClr val="bg1"/>
                </a:solidFill>
              </a:rPr>
              <a:t>1. Identificar</a:t>
            </a:r>
          </a:p>
          <a:p>
            <a:pPr algn="ctr"/>
            <a:r>
              <a:rPr lang="es-ES" sz="1400" dirty="0">
                <a:solidFill>
                  <a:schemeClr val="bg1"/>
                </a:solidFill>
              </a:rPr>
              <a:t>(y analizar)</a:t>
            </a:r>
          </a:p>
        </p:txBody>
      </p:sp>
      <p:sp>
        <p:nvSpPr>
          <p:cNvPr id="11" name="Oval 10"/>
          <p:cNvSpPr/>
          <p:nvPr/>
        </p:nvSpPr>
        <p:spPr bwMode="auto">
          <a:xfrm>
            <a:off x="5199811" y="2957332"/>
            <a:ext cx="1584000" cy="842760"/>
          </a:xfrm>
          <a:prstGeom prst="ellipse">
            <a:avLst/>
          </a:prstGeom>
          <a:solidFill>
            <a:schemeClr val="accent1"/>
          </a:solidFill>
          <a:ln>
            <a:noFill/>
            <a:headEnd/>
            <a:tailEnd/>
          </a:ln>
          <a:effectLst/>
        </p:spPr>
        <p:style>
          <a:lnRef idx="1">
            <a:schemeClr val="accent5"/>
          </a:lnRef>
          <a:fillRef idx="3">
            <a:schemeClr val="accent5"/>
          </a:fillRef>
          <a:effectRef idx="2">
            <a:schemeClr val="accent5"/>
          </a:effectRef>
          <a:fontRef idx="minor">
            <a:schemeClr val="lt1"/>
          </a:fontRef>
        </p:style>
        <p:txBody>
          <a:bodyPr wrap="none" rtlCol="0" anchor="ctr"/>
          <a:lstStyle/>
          <a:p>
            <a:pPr algn="ctr"/>
            <a:r>
              <a:rPr lang="es-ES" b="1" dirty="0">
                <a:solidFill>
                  <a:schemeClr val="bg1"/>
                </a:solidFill>
              </a:rPr>
              <a:t>2. Evaluar</a:t>
            </a:r>
          </a:p>
          <a:p>
            <a:pPr algn="ctr"/>
            <a:r>
              <a:rPr lang="es-ES" sz="1400" dirty="0">
                <a:solidFill>
                  <a:schemeClr val="bg1"/>
                </a:solidFill>
              </a:rPr>
              <a:t>(y comunicar)</a:t>
            </a:r>
            <a:endParaRPr lang="es-ES" dirty="0">
              <a:solidFill>
                <a:schemeClr val="bg1"/>
              </a:solidFill>
            </a:endParaRPr>
          </a:p>
        </p:txBody>
      </p:sp>
      <p:sp>
        <p:nvSpPr>
          <p:cNvPr id="12" name="Oval 11"/>
          <p:cNvSpPr/>
          <p:nvPr/>
        </p:nvSpPr>
        <p:spPr bwMode="auto">
          <a:xfrm>
            <a:off x="3718366" y="4168075"/>
            <a:ext cx="1584000" cy="842760"/>
          </a:xfrm>
          <a:prstGeom prst="ellipse">
            <a:avLst/>
          </a:prstGeom>
          <a:solidFill>
            <a:schemeClr val="accent1"/>
          </a:solidFill>
          <a:ln>
            <a:noFill/>
            <a:headEnd/>
            <a:tailEnd/>
          </a:ln>
          <a:effectLst/>
        </p:spPr>
        <p:style>
          <a:lnRef idx="1">
            <a:schemeClr val="accent5"/>
          </a:lnRef>
          <a:fillRef idx="3">
            <a:schemeClr val="accent5"/>
          </a:fillRef>
          <a:effectRef idx="2">
            <a:schemeClr val="accent5"/>
          </a:effectRef>
          <a:fontRef idx="minor">
            <a:schemeClr val="lt1"/>
          </a:fontRef>
        </p:style>
        <p:txBody>
          <a:bodyPr wrap="none" rtlCol="0" anchor="ctr"/>
          <a:lstStyle/>
          <a:p>
            <a:pPr algn="ctr"/>
            <a:r>
              <a:rPr lang="es-ES" b="1" dirty="0">
                <a:solidFill>
                  <a:schemeClr val="bg1"/>
                </a:solidFill>
              </a:rPr>
              <a:t>3. Tratar</a:t>
            </a:r>
          </a:p>
        </p:txBody>
      </p:sp>
      <p:sp>
        <p:nvSpPr>
          <p:cNvPr id="13" name="Oval 12"/>
          <p:cNvSpPr/>
          <p:nvPr/>
        </p:nvSpPr>
        <p:spPr bwMode="auto">
          <a:xfrm>
            <a:off x="2032070" y="3141146"/>
            <a:ext cx="1584000" cy="842760"/>
          </a:xfrm>
          <a:prstGeom prst="ellipse">
            <a:avLst/>
          </a:prstGeom>
          <a:solidFill>
            <a:schemeClr val="accent1"/>
          </a:solidFill>
          <a:ln>
            <a:noFill/>
            <a:headEnd/>
            <a:tailEnd/>
          </a:ln>
          <a:effectLst/>
        </p:spPr>
        <p:style>
          <a:lnRef idx="1">
            <a:schemeClr val="accent5"/>
          </a:lnRef>
          <a:fillRef idx="3">
            <a:schemeClr val="accent5"/>
          </a:fillRef>
          <a:effectRef idx="2">
            <a:schemeClr val="accent5"/>
          </a:effectRef>
          <a:fontRef idx="minor">
            <a:schemeClr val="lt1"/>
          </a:fontRef>
        </p:style>
        <p:txBody>
          <a:bodyPr wrap="none" rtlCol="0" anchor="ctr"/>
          <a:lstStyle/>
          <a:p>
            <a:pPr algn="ctr"/>
            <a:r>
              <a:rPr lang="es-ES" b="1" dirty="0">
                <a:solidFill>
                  <a:schemeClr val="bg1"/>
                </a:solidFill>
              </a:rPr>
              <a:t>4. Monitorizar</a:t>
            </a:r>
          </a:p>
        </p:txBody>
      </p:sp>
      <p:sp>
        <p:nvSpPr>
          <p:cNvPr id="16" name="Rounded Rectangle 15"/>
          <p:cNvSpPr/>
          <p:nvPr/>
        </p:nvSpPr>
        <p:spPr bwMode="auto">
          <a:xfrm>
            <a:off x="87569" y="1235938"/>
            <a:ext cx="2608130" cy="664110"/>
          </a:xfrm>
          <a:prstGeom prst="roundRect">
            <a:avLst/>
          </a:prstGeom>
          <a:solidFill>
            <a:schemeClr val="accent1"/>
          </a:solidFill>
          <a:ln>
            <a:noFill/>
            <a:headEnd/>
            <a:tailEnd/>
          </a:ln>
          <a:effectLst/>
        </p:spPr>
        <p:style>
          <a:lnRef idx="1">
            <a:schemeClr val="accent5"/>
          </a:lnRef>
          <a:fillRef idx="3">
            <a:schemeClr val="accent5"/>
          </a:fillRef>
          <a:effectRef idx="2">
            <a:schemeClr val="accent5"/>
          </a:effectRef>
          <a:fontRef idx="minor">
            <a:schemeClr val="lt1"/>
          </a:fontRef>
        </p:style>
        <p:txBody>
          <a:bodyPr wrap="square" lIns="36000" tIns="36000" rIns="36000" bIns="36000" rtlCol="0" anchor="ctr"/>
          <a:lstStyle/>
          <a:p>
            <a:pPr algn="ctr"/>
            <a:r>
              <a:rPr lang="es-ES" sz="2000" b="1" dirty="0">
                <a:solidFill>
                  <a:schemeClr val="bg1"/>
                </a:solidFill>
              </a:rPr>
              <a:t>FASE 0: </a:t>
            </a:r>
            <a:r>
              <a:rPr lang="es-ES" dirty="0">
                <a:solidFill>
                  <a:schemeClr val="bg1"/>
                </a:solidFill>
              </a:rPr>
              <a:t>Inventario de activos</a:t>
            </a:r>
          </a:p>
        </p:txBody>
      </p:sp>
      <p:sp>
        <p:nvSpPr>
          <p:cNvPr id="3" name="Right Arrow 2"/>
          <p:cNvSpPr/>
          <p:nvPr/>
        </p:nvSpPr>
        <p:spPr bwMode="auto">
          <a:xfrm rot="1742076">
            <a:off x="2838212" y="1460722"/>
            <a:ext cx="921401" cy="505430"/>
          </a:xfrm>
          <a:prstGeom prst="rightArrow">
            <a:avLst/>
          </a:prstGeom>
          <a:solidFill>
            <a:schemeClr val="bg1">
              <a:lumMod val="85000"/>
            </a:schemeClr>
          </a:solidFill>
          <a:ln>
            <a:noFill/>
            <a:headEnd/>
            <a:tailEnd/>
          </a:ln>
          <a:effectLst/>
        </p:spPr>
        <p:style>
          <a:lnRef idx="1">
            <a:schemeClr val="accent5"/>
          </a:lnRef>
          <a:fillRef idx="3">
            <a:schemeClr val="accent5"/>
          </a:fillRef>
          <a:effectRef idx="2">
            <a:schemeClr val="accent5"/>
          </a:effectRef>
          <a:fontRef idx="minor">
            <a:schemeClr val="lt1"/>
          </a:fontRef>
        </p:style>
        <p:txBody>
          <a:bodyPr wrap="none" rtlCol="0" anchor="ctr"/>
          <a:lstStyle/>
          <a:p>
            <a:pPr algn="ctr"/>
            <a:endParaRPr lang="es-ES" dirty="0">
              <a:solidFill>
                <a:schemeClr val="bg1"/>
              </a:solidFill>
            </a:endParaRPr>
          </a:p>
        </p:txBody>
      </p:sp>
      <p:sp>
        <p:nvSpPr>
          <p:cNvPr id="4" name="TextBox 3"/>
          <p:cNvSpPr txBox="1"/>
          <p:nvPr/>
        </p:nvSpPr>
        <p:spPr bwMode="auto">
          <a:xfrm>
            <a:off x="5287819" y="1792890"/>
            <a:ext cx="3277582" cy="738664"/>
          </a:xfrm>
          <a:prstGeom prst="rect">
            <a:avLst/>
          </a:prstGeom>
          <a:noFill/>
          <a:ln w="12700" cap="sq" algn="ctr">
            <a:noFill/>
            <a:miter lim="800000"/>
            <a:headEnd/>
            <a:tailEnd/>
          </a:ln>
          <a:effectLst/>
        </p:spPr>
        <p:txBody>
          <a:bodyPr wrap="square" rtlCol="0">
            <a:spAutoFit/>
          </a:bodyPr>
          <a:lstStyle/>
          <a:p>
            <a:pPr>
              <a:spcBef>
                <a:spcPts val="600"/>
              </a:spcBef>
            </a:pPr>
            <a:r>
              <a:rPr lang="es-ES" sz="1400" dirty="0">
                <a:latin typeface="Arial"/>
                <a:cs typeface="Arial"/>
              </a:rPr>
              <a:t>¿Qué amenazas me pueden afectar? ¿Cómo degradan los activos? ¿qué probabilidad hay de que ocurran? </a:t>
            </a:r>
          </a:p>
        </p:txBody>
      </p:sp>
      <p:sp>
        <p:nvSpPr>
          <p:cNvPr id="15" name="TextBox 14"/>
          <p:cNvSpPr txBox="1"/>
          <p:nvPr/>
        </p:nvSpPr>
        <p:spPr bwMode="auto">
          <a:xfrm>
            <a:off x="6823756" y="2992576"/>
            <a:ext cx="2306783" cy="738664"/>
          </a:xfrm>
          <a:prstGeom prst="rect">
            <a:avLst/>
          </a:prstGeom>
          <a:noFill/>
          <a:ln w="12700" cap="sq" algn="ctr">
            <a:noFill/>
            <a:miter lim="800000"/>
            <a:headEnd/>
            <a:tailEnd/>
          </a:ln>
          <a:effectLst/>
        </p:spPr>
        <p:txBody>
          <a:bodyPr wrap="square" rtlCol="0">
            <a:spAutoFit/>
          </a:bodyPr>
          <a:lstStyle/>
          <a:p>
            <a:pPr>
              <a:spcBef>
                <a:spcPts val="600"/>
              </a:spcBef>
            </a:pPr>
            <a:r>
              <a:rPr lang="es-ES" sz="1400" dirty="0">
                <a:latin typeface="Arial"/>
                <a:cs typeface="Arial"/>
              </a:rPr>
              <a:t>¿Qué hago con los riesgos identificados? Los asumo, los mitigo…</a:t>
            </a:r>
          </a:p>
        </p:txBody>
      </p:sp>
      <p:sp>
        <p:nvSpPr>
          <p:cNvPr id="17" name="TextBox 16"/>
          <p:cNvSpPr txBox="1"/>
          <p:nvPr/>
        </p:nvSpPr>
        <p:spPr bwMode="auto">
          <a:xfrm>
            <a:off x="5318561" y="4236104"/>
            <a:ext cx="3623419" cy="738664"/>
          </a:xfrm>
          <a:prstGeom prst="rect">
            <a:avLst/>
          </a:prstGeom>
          <a:noFill/>
          <a:ln w="12700" cap="sq" algn="ctr">
            <a:noFill/>
            <a:miter lim="800000"/>
            <a:headEnd/>
            <a:tailEnd/>
          </a:ln>
          <a:effectLst/>
        </p:spPr>
        <p:txBody>
          <a:bodyPr wrap="square" rtlCol="0">
            <a:spAutoFit/>
          </a:bodyPr>
          <a:lstStyle/>
          <a:p>
            <a:pPr>
              <a:spcBef>
                <a:spcPts val="600"/>
              </a:spcBef>
            </a:pPr>
            <a:r>
              <a:rPr lang="es-ES" sz="1400" dirty="0">
                <a:latin typeface="Arial"/>
                <a:cs typeface="Arial"/>
              </a:rPr>
              <a:t>¿qué salvaguardas voy a implementar? Principio de PROPORCIONALIDAD. </a:t>
            </a:r>
            <a:r>
              <a:rPr lang="es-ES" sz="1400" b="1" dirty="0">
                <a:latin typeface="Arial"/>
                <a:cs typeface="Arial"/>
              </a:rPr>
              <a:t>Plan de Tratamiento</a:t>
            </a:r>
          </a:p>
        </p:txBody>
      </p:sp>
      <p:sp>
        <p:nvSpPr>
          <p:cNvPr id="18" name="TextBox 17"/>
          <p:cNvSpPr txBox="1"/>
          <p:nvPr/>
        </p:nvSpPr>
        <p:spPr bwMode="auto">
          <a:xfrm>
            <a:off x="340242" y="3087166"/>
            <a:ext cx="1771190" cy="954107"/>
          </a:xfrm>
          <a:prstGeom prst="rect">
            <a:avLst/>
          </a:prstGeom>
          <a:noFill/>
          <a:ln w="12700" cap="sq" algn="ctr">
            <a:noFill/>
            <a:miter lim="800000"/>
            <a:headEnd/>
            <a:tailEnd/>
          </a:ln>
          <a:effectLst/>
        </p:spPr>
        <p:txBody>
          <a:bodyPr wrap="square" rtlCol="0">
            <a:spAutoFit/>
          </a:bodyPr>
          <a:lstStyle/>
          <a:p>
            <a:pPr>
              <a:spcBef>
                <a:spcPts val="600"/>
              </a:spcBef>
            </a:pPr>
            <a:r>
              <a:rPr lang="es-ES" sz="1400" dirty="0">
                <a:latin typeface="Arial"/>
                <a:cs typeface="Arial"/>
              </a:rPr>
              <a:t>¿Cómo de efectivas son las salvaguardas implementadas?</a:t>
            </a:r>
          </a:p>
        </p:txBody>
      </p:sp>
      <p:sp>
        <p:nvSpPr>
          <p:cNvPr id="10" name="Circular Arrow 9"/>
          <p:cNvSpPr/>
          <p:nvPr/>
        </p:nvSpPr>
        <p:spPr bwMode="auto">
          <a:xfrm rot="19105789">
            <a:off x="2251162" y="2312380"/>
            <a:ext cx="1581946" cy="909974"/>
          </a:xfrm>
          <a:prstGeom prst="circularArrow">
            <a:avLst>
              <a:gd name="adj1" fmla="val 6661"/>
              <a:gd name="adj2" fmla="val 1142319"/>
              <a:gd name="adj3" fmla="val 20467007"/>
              <a:gd name="adj4" fmla="val 11959992"/>
              <a:gd name="adj5" fmla="val 15016"/>
            </a:avLst>
          </a:prstGeom>
          <a:solidFill>
            <a:schemeClr val="bg1">
              <a:lumMod val="85000"/>
            </a:schemeClr>
          </a:solidFill>
          <a:ln>
            <a:solidFill>
              <a:schemeClr val="tx1"/>
            </a:solidFill>
            <a:headEnd/>
            <a:tailEnd/>
          </a:ln>
          <a:effectLst/>
        </p:spPr>
        <p:style>
          <a:lnRef idx="1">
            <a:schemeClr val="accent5"/>
          </a:lnRef>
          <a:fillRef idx="3">
            <a:schemeClr val="accent5"/>
          </a:fillRef>
          <a:effectRef idx="2">
            <a:schemeClr val="accent5"/>
          </a:effectRef>
          <a:fontRef idx="minor">
            <a:schemeClr val="lt1"/>
          </a:fontRef>
        </p:style>
        <p:txBody>
          <a:bodyPr wrap="none" rtlCol="0" anchor="ctr"/>
          <a:lstStyle/>
          <a:p>
            <a:pPr algn="ctr"/>
            <a:endParaRPr lang="es-ES" dirty="0">
              <a:solidFill>
                <a:schemeClr val="bg1"/>
              </a:solidFill>
            </a:endParaRPr>
          </a:p>
        </p:txBody>
      </p:sp>
      <p:sp>
        <p:nvSpPr>
          <p:cNvPr id="20" name="TextBox 19"/>
          <p:cNvSpPr txBox="1"/>
          <p:nvPr/>
        </p:nvSpPr>
        <p:spPr bwMode="auto">
          <a:xfrm>
            <a:off x="953670" y="2062259"/>
            <a:ext cx="1639584" cy="523220"/>
          </a:xfrm>
          <a:prstGeom prst="rect">
            <a:avLst/>
          </a:prstGeom>
          <a:noFill/>
          <a:ln w="12700" cap="sq" algn="ctr">
            <a:noFill/>
            <a:miter lim="800000"/>
            <a:headEnd/>
            <a:tailEnd/>
          </a:ln>
          <a:effectLst/>
        </p:spPr>
        <p:txBody>
          <a:bodyPr wrap="square" rtlCol="0">
            <a:spAutoFit/>
          </a:bodyPr>
          <a:lstStyle/>
          <a:p>
            <a:pPr>
              <a:spcBef>
                <a:spcPts val="600"/>
              </a:spcBef>
            </a:pPr>
            <a:r>
              <a:rPr lang="es-ES" sz="1400" b="1" dirty="0">
                <a:latin typeface="Arial"/>
                <a:cs typeface="Arial"/>
              </a:rPr>
              <a:t>Mejora continua (ciclo de calidad)</a:t>
            </a:r>
          </a:p>
        </p:txBody>
      </p:sp>
      <p:graphicFrame>
        <p:nvGraphicFramePr>
          <p:cNvPr id="19" name="Diagram 18"/>
          <p:cNvGraphicFramePr/>
          <p:nvPr>
            <p:extLst/>
          </p:nvPr>
        </p:nvGraphicFramePr>
        <p:xfrm>
          <a:off x="315357" y="4982242"/>
          <a:ext cx="8621486" cy="1317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87569" y="6052966"/>
            <a:ext cx="4009431" cy="338554"/>
          </a:xfrm>
          <a:prstGeom prst="rect">
            <a:avLst/>
          </a:prstGeom>
        </p:spPr>
        <p:txBody>
          <a:bodyPr wrap="none">
            <a:spAutoFit/>
          </a:bodyPr>
          <a:lstStyle/>
          <a:p>
            <a:r>
              <a:rPr lang="es-ES_tradnl" sz="1600" b="1" dirty="0"/>
              <a:t>Madurez de la gestión del riesgo y la SI</a:t>
            </a:r>
            <a:endParaRPr lang="en-US" sz="1600" b="1" dirty="0"/>
          </a:p>
        </p:txBody>
      </p:sp>
      <p:sp>
        <p:nvSpPr>
          <p:cNvPr id="21" name="Title 1">
            <a:extLst>
              <a:ext uri="{FF2B5EF4-FFF2-40B4-BE49-F238E27FC236}">
                <a16:creationId xmlns:a16="http://schemas.microsoft.com/office/drawing/2014/main" id="{D3F5A1CD-3EDB-4D2B-91B7-DCB08587F244}"/>
              </a:ext>
            </a:extLst>
          </p:cNvPr>
          <p:cNvSpPr>
            <a:spLocks noGrp="1"/>
          </p:cNvSpPr>
          <p:nvPr>
            <p:ph type="title"/>
          </p:nvPr>
        </p:nvSpPr>
        <p:spPr>
          <a:xfrm>
            <a:off x="172672" y="0"/>
            <a:ext cx="8716146" cy="1061159"/>
          </a:xfrm>
        </p:spPr>
        <p:txBody>
          <a:bodyPr/>
          <a:lstStyle/>
          <a:p>
            <a:r>
              <a:rPr lang="es-ES" dirty="0"/>
              <a:t>I. Conceptos Básicos DEL ENS</a:t>
            </a:r>
            <a:endParaRPr lang="en-US" dirty="0"/>
          </a:p>
        </p:txBody>
      </p:sp>
      <p:pic>
        <p:nvPicPr>
          <p:cNvPr id="14" name="Imagen 13">
            <a:extLst>
              <a:ext uri="{FF2B5EF4-FFF2-40B4-BE49-F238E27FC236}">
                <a16:creationId xmlns:a16="http://schemas.microsoft.com/office/drawing/2014/main" id="{B882F477-563B-447F-BA1E-65BED92C974F}"/>
              </a:ext>
            </a:extLst>
          </p:cNvPr>
          <p:cNvPicPr>
            <a:picLocks noChangeAspect="1"/>
          </p:cNvPicPr>
          <p:nvPr/>
        </p:nvPicPr>
        <p:blipFill>
          <a:blip r:embed="rId9"/>
          <a:stretch>
            <a:fillRect/>
          </a:stretch>
        </p:blipFill>
        <p:spPr>
          <a:xfrm>
            <a:off x="6241268" y="116671"/>
            <a:ext cx="2695575" cy="1524000"/>
          </a:xfrm>
          <a:prstGeom prst="rect">
            <a:avLst/>
          </a:prstGeom>
        </p:spPr>
      </p:pic>
    </p:spTree>
    <p:extLst>
      <p:ext uri="{BB962C8B-B14F-4D97-AF65-F5344CB8AC3E}">
        <p14:creationId xmlns:p14="http://schemas.microsoft.com/office/powerpoint/2010/main" val="2828143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P spid="12" grpId="0" animBg="1"/>
      <p:bldP spid="13" grpId="0" animBg="1"/>
      <p:bldP spid="3" grpId="0" animBg="1"/>
      <p:bldP spid="4" grpId="0"/>
      <p:bldP spid="15" grpId="0"/>
      <p:bldP spid="17" grpId="0"/>
      <p:bldP spid="18" grpId="0"/>
      <p:bldP spid="10" grpId="0" animBg="1"/>
      <p:bldP spid="20" grpId="0"/>
      <p:bldGraphic spid="19" grpId="0">
        <p:bldAsOne/>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gray">
          <a:xfrm>
            <a:off x="0" y="0"/>
            <a:ext cx="9144000" cy="6858000"/>
          </a:xfrm>
          <a:prstGeom prst="rect">
            <a:avLst/>
          </a:prstGeom>
        </p:spPr>
      </p:pic>
      <p:sp>
        <p:nvSpPr>
          <p:cNvPr id="139" name="Rectangle 20"/>
          <p:cNvSpPr>
            <a:spLocks noChangeArrowheads="1"/>
          </p:cNvSpPr>
          <p:nvPr/>
        </p:nvSpPr>
        <p:spPr bwMode="gray">
          <a:xfrm>
            <a:off x="-592" y="3"/>
            <a:ext cx="9144593" cy="6858001"/>
          </a:xfrm>
          <a:prstGeom prst="rect">
            <a:avLst/>
          </a:prstGeom>
          <a:solidFill>
            <a:schemeClr val="bg1">
              <a:alpha val="30000"/>
            </a:schemeClr>
          </a:solidFill>
          <a:ln>
            <a:noFill/>
          </a:ln>
          <a:extLst/>
        </p:spPr>
        <p:txBody>
          <a:bodyPr vert="horz" wrap="square" lIns="91431" tIns="45715" rIns="91431" bIns="45715" numCol="1" anchor="t" anchorCtr="0" compatLnSpc="1">
            <a:prstTxWarp prst="textNoShape">
              <a:avLst/>
            </a:prstTxWarp>
          </a:bodyPr>
          <a:lstStyle/>
          <a:p>
            <a:pPr defTabSz="914309" fontAlgn="auto">
              <a:spcBef>
                <a:spcPts val="0"/>
              </a:spcBef>
              <a:spcAft>
                <a:spcPts val="0"/>
              </a:spcAft>
            </a:pPr>
            <a:endParaRPr lang="en-US" sz="1900" dirty="0">
              <a:solidFill>
                <a:prstClr val="black"/>
              </a:solidFill>
              <a:latin typeface="Calibri"/>
            </a:endParaRPr>
          </a:p>
        </p:txBody>
      </p:sp>
      <p:sp>
        <p:nvSpPr>
          <p:cNvPr id="142" name="_text"/>
          <p:cNvSpPr txBox="1">
            <a:spLocks/>
          </p:cNvSpPr>
          <p:nvPr/>
        </p:nvSpPr>
        <p:spPr bwMode="gray">
          <a:xfrm>
            <a:off x="1392766" y="2476151"/>
            <a:ext cx="6357877" cy="1904696"/>
          </a:xfrm>
          <a:prstGeom prst="rect">
            <a:avLst/>
          </a:prstGeom>
          <a:noFill/>
          <a:ln>
            <a:noFill/>
          </a:ln>
          <a:effectLst/>
        </p:spPr>
        <p:txBody>
          <a:bodyPr vert="horz" lIns="0" tIns="0" rIns="0" bIns="0" rtlCol="0" anchor="ctr">
            <a:noAutofit/>
          </a:bodyPr>
          <a:lstStyle/>
          <a:p>
            <a:pPr algn="ctr" defTabSz="914309" fontAlgn="auto">
              <a:lnSpc>
                <a:spcPct val="95000"/>
              </a:lnSpc>
              <a:spcBef>
                <a:spcPts val="0"/>
              </a:spcBef>
              <a:spcAft>
                <a:spcPts val="800"/>
              </a:spcAft>
              <a:defRPr/>
            </a:pPr>
            <a:r>
              <a:rPr lang="en-US" sz="4000" b="1" i="1" dirty="0">
                <a:solidFill>
                  <a:prstClr val="black">
                    <a:lumMod val="85000"/>
                    <a:lumOff val="15000"/>
                  </a:prstClr>
                </a:solidFill>
                <a:latin typeface="Calibri"/>
                <a:cs typeface="Vijaya" pitchFamily="34" charset="0"/>
              </a:rPr>
              <a:t>GRACIAS</a:t>
            </a:r>
          </a:p>
          <a:p>
            <a:pPr algn="ctr" defTabSz="914309" fontAlgn="auto">
              <a:lnSpc>
                <a:spcPct val="95000"/>
              </a:lnSpc>
              <a:spcBef>
                <a:spcPts val="0"/>
              </a:spcBef>
              <a:spcAft>
                <a:spcPts val="800"/>
              </a:spcAft>
              <a:defRPr/>
            </a:pPr>
            <a:r>
              <a:rPr lang="en-US" sz="4000" b="1" i="1" dirty="0">
                <a:solidFill>
                  <a:prstClr val="black">
                    <a:lumMod val="85000"/>
                    <a:lumOff val="15000"/>
                  </a:prstClr>
                </a:solidFill>
                <a:latin typeface="Calibri"/>
                <a:cs typeface="Vijaya" pitchFamily="34" charset="0"/>
              </a:rPr>
              <a:t>por la atención </a:t>
            </a:r>
          </a:p>
        </p:txBody>
      </p:sp>
    </p:spTree>
    <p:extLst>
      <p:ext uri="{BB962C8B-B14F-4D97-AF65-F5344CB8AC3E}">
        <p14:creationId xmlns:p14="http://schemas.microsoft.com/office/powerpoint/2010/main" val="336625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 Conceptos Básicos DEL ENS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48" y="1231271"/>
            <a:ext cx="8799968" cy="488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225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 Conceptos Básicos DEL ENS</a:t>
            </a:r>
            <a:endParaRPr lang="en-US" dirty="0"/>
          </a:p>
        </p:txBody>
      </p:sp>
      <p:sp>
        <p:nvSpPr>
          <p:cNvPr id="3" name="2 Rectángulo"/>
          <p:cNvSpPr/>
          <p:nvPr/>
        </p:nvSpPr>
        <p:spPr>
          <a:xfrm>
            <a:off x="208231" y="1189569"/>
            <a:ext cx="8781861" cy="1600438"/>
          </a:xfrm>
          <a:prstGeom prst="rect">
            <a:avLst/>
          </a:prstGeom>
        </p:spPr>
        <p:txBody>
          <a:bodyPr wrap="square">
            <a:spAutoFit/>
          </a:bodyPr>
          <a:lstStyle/>
          <a:p>
            <a:r>
              <a:rPr lang="es-ES_tradnl" sz="1400" dirty="0"/>
              <a:t>El ENS está compuesto por 75 medidas de seguridad agrupadas en tres marcos de control:</a:t>
            </a:r>
            <a:endParaRPr lang="es-ES" sz="1400" dirty="0"/>
          </a:p>
          <a:p>
            <a:pPr marL="342900" lvl="0" indent="-342900" algn="just">
              <a:buFont typeface="Wingdings" panose="05000000000000000000" pitchFamily="2" charset="2"/>
              <a:buChar char="q"/>
            </a:pPr>
            <a:r>
              <a:rPr lang="es-ES_tradnl" sz="1400" b="1" dirty="0"/>
              <a:t>Marco Organizativo:</a:t>
            </a:r>
            <a:r>
              <a:rPr lang="es-ES_tradnl" sz="1400" dirty="0"/>
              <a:t> política, elaboración de normativas y procedimientos, y protocolos de actuación y autorización que deben implantarse en la organización.</a:t>
            </a:r>
            <a:endParaRPr lang="es-ES" sz="1400" dirty="0"/>
          </a:p>
          <a:p>
            <a:pPr marL="342900" lvl="0" indent="-342900" algn="just">
              <a:buFont typeface="Wingdings" panose="05000000000000000000" pitchFamily="2" charset="2"/>
              <a:buChar char="q"/>
            </a:pPr>
            <a:r>
              <a:rPr lang="es-ES_tradnl" sz="1400" b="1" dirty="0"/>
              <a:t>Marco Operacional:</a:t>
            </a:r>
            <a:r>
              <a:rPr lang="es-ES_tradnl" sz="1400" dirty="0"/>
              <a:t> medidas asociadas a la ‘seguridad lógica’, ‘continuidad de negocio’ y otros aspectos y actuaciones operativas (análisis de riesgos, control de componentes y proveedores, cuadro de mando, etc...)</a:t>
            </a:r>
            <a:endParaRPr lang="es-ES" sz="1400" dirty="0"/>
          </a:p>
          <a:p>
            <a:pPr marL="342900" lvl="0" indent="-342900" algn="just">
              <a:buFont typeface="Wingdings" panose="05000000000000000000" pitchFamily="2" charset="2"/>
              <a:buChar char="q"/>
            </a:pPr>
            <a:r>
              <a:rPr lang="es-ES_tradnl" sz="1400" b="1" dirty="0"/>
              <a:t>Marco de Medidas de Protección:</a:t>
            </a:r>
            <a:r>
              <a:rPr lang="es-ES_tradnl" sz="1400" dirty="0"/>
              <a:t> específicas para cada tipo de activo.</a:t>
            </a:r>
            <a:endParaRPr lang="es-ES" sz="1400" dirty="0"/>
          </a:p>
        </p:txBody>
      </p:sp>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379559" y="2790007"/>
            <a:ext cx="8439203" cy="3539387"/>
          </a:xfrm>
          <a:prstGeom prst="rect">
            <a:avLst/>
          </a:prstGeom>
          <a:noFill/>
          <a:ln>
            <a:noFill/>
          </a:ln>
        </p:spPr>
      </p:pic>
    </p:spTree>
    <p:extLst>
      <p:ext uri="{BB962C8B-B14F-4D97-AF65-F5344CB8AC3E}">
        <p14:creationId xmlns:p14="http://schemas.microsoft.com/office/powerpoint/2010/main" val="2731433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 Conceptos Básicos DEL ENS</a:t>
            </a:r>
            <a:endParaRPr lang="en-US" dirty="0"/>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92808" y="1332373"/>
            <a:ext cx="8870124" cy="4590533"/>
          </a:xfrm>
          <a:prstGeom prst="rect">
            <a:avLst/>
          </a:prstGeom>
          <a:noFill/>
          <a:ln>
            <a:solidFill>
              <a:srgbClr val="A6A6A6"/>
            </a:solidFill>
          </a:ln>
        </p:spPr>
      </p:pic>
    </p:spTree>
    <p:extLst>
      <p:ext uri="{BB962C8B-B14F-4D97-AF65-F5344CB8AC3E}">
        <p14:creationId xmlns:p14="http://schemas.microsoft.com/office/powerpoint/2010/main" val="3218902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 Conceptos Básicos DEL ENS</a:t>
            </a:r>
            <a:endParaRPr 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0639"/>
            <a:ext cx="9089603" cy="5078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0952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 Conceptos Básicos DEL ENS</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424" y="1243939"/>
            <a:ext cx="5718662" cy="51840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35355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 Conceptos Básicos DEL ENS</a:t>
            </a:r>
            <a:endParaRPr lang="en-US"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367" y="1388867"/>
            <a:ext cx="6013644" cy="45689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05683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 Conceptos Básicos DEL ENS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160730"/>
            <a:ext cx="9048750" cy="5115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5000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 Conceptos Básicos DEL ENS</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81" y="1240373"/>
            <a:ext cx="7663853" cy="5075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2731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sz="2400" dirty="0"/>
              <a:t>Agenda</a:t>
            </a:r>
          </a:p>
        </p:txBody>
      </p:sp>
      <p:sp>
        <p:nvSpPr>
          <p:cNvPr id="8" name="Rounded Rectangle 3"/>
          <p:cNvSpPr/>
          <p:nvPr/>
        </p:nvSpPr>
        <p:spPr bwMode="auto">
          <a:xfrm>
            <a:off x="319656" y="2073460"/>
            <a:ext cx="8543925" cy="360000"/>
          </a:xfrm>
          <a:prstGeom prst="roundRect">
            <a:avLst>
              <a:gd name="adj" fmla="val 27536"/>
            </a:avLst>
          </a:prstGeom>
          <a:solidFill>
            <a:srgbClr val="FFFFCC"/>
          </a:solidFill>
          <a:ln w="19050">
            <a:solidFill>
              <a:srgbClr val="FFC000"/>
            </a:solidFill>
            <a:headEnd/>
            <a:tailEnd/>
          </a:ln>
          <a:effectLst/>
        </p:spPr>
        <p:style>
          <a:lnRef idx="1">
            <a:schemeClr val="accent5"/>
          </a:lnRef>
          <a:fillRef idx="3">
            <a:schemeClr val="accent5"/>
          </a:fillRef>
          <a:effectRef idx="2">
            <a:schemeClr val="accent5"/>
          </a:effectRef>
          <a:fontRef idx="minor">
            <a:schemeClr val="lt1"/>
          </a:fontRef>
        </p:style>
        <p:txBody>
          <a:bodyPr wrap="none" rtlCol="0" anchor="ctr"/>
          <a:lstStyle/>
          <a:p>
            <a:pPr algn="ctr"/>
            <a:endParaRPr lang="es-ES" dirty="0">
              <a:solidFill>
                <a:schemeClr val="bg1"/>
              </a:solidFill>
            </a:endParaRPr>
          </a:p>
        </p:txBody>
      </p:sp>
      <p:sp>
        <p:nvSpPr>
          <p:cNvPr id="6" name="Content Placeholder 5"/>
          <p:cNvSpPr>
            <a:spLocks noGrp="1"/>
          </p:cNvSpPr>
          <p:nvPr>
            <p:ph idx="1"/>
          </p:nvPr>
        </p:nvSpPr>
        <p:spPr/>
        <p:txBody>
          <a:bodyPr/>
          <a:lstStyle/>
          <a:p>
            <a:pPr marL="0" indent="0">
              <a:buNone/>
            </a:pPr>
            <a:r>
              <a:rPr lang="es-ES" sz="2000" b="1" dirty="0"/>
              <a:t>Contenidos del módulo </a:t>
            </a:r>
          </a:p>
          <a:p>
            <a:pPr marL="742950" lvl="1" indent="-342900">
              <a:buFont typeface="+mj-lt"/>
              <a:buAutoNum type="arabicPeriod"/>
            </a:pPr>
            <a:r>
              <a:rPr lang="es-ES" sz="1800" dirty="0"/>
              <a:t>Conceptos básicos del ENS</a:t>
            </a:r>
          </a:p>
          <a:p>
            <a:pPr marL="742950" lvl="1" indent="-342900">
              <a:buFont typeface="+mj-lt"/>
              <a:buAutoNum type="arabicPeriod"/>
            </a:pPr>
            <a:r>
              <a:rPr lang="es-ES" sz="1800" dirty="0"/>
              <a:t>Marco Organizativo de la seguridad</a:t>
            </a:r>
          </a:p>
          <a:p>
            <a:pPr marL="742950" lvl="1" indent="-342900">
              <a:buFont typeface="+mj-lt"/>
              <a:buAutoNum type="arabicPeriod"/>
            </a:pPr>
            <a:r>
              <a:rPr lang="es-ES" sz="1800" dirty="0"/>
              <a:t>Marco Operacional de la seguridad</a:t>
            </a:r>
          </a:p>
          <a:p>
            <a:pPr marL="742950" lvl="1" indent="-342900">
              <a:buFont typeface="+mj-lt"/>
              <a:buAutoNum type="arabicPeriod"/>
            </a:pPr>
            <a:r>
              <a:rPr lang="es-ES" sz="1800" dirty="0"/>
              <a:t>Medidas de Protección</a:t>
            </a:r>
          </a:p>
        </p:txBody>
      </p:sp>
    </p:spTree>
    <p:extLst>
      <p:ext uri="{BB962C8B-B14F-4D97-AF65-F5344CB8AC3E}">
        <p14:creationId xmlns:p14="http://schemas.microsoft.com/office/powerpoint/2010/main" val="2006161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3"/>
          <p:cNvSpPr>
            <a:spLocks noChangeArrowheads="1"/>
          </p:cNvSpPr>
          <p:nvPr/>
        </p:nvSpPr>
        <p:spPr bwMode="auto">
          <a:xfrm flipV="1">
            <a:off x="254000" y="83697"/>
            <a:ext cx="8505825" cy="908349"/>
          </a:xfrm>
          <a:prstGeom prst="rect">
            <a:avLst/>
          </a:prstGeom>
          <a:gradFill rotWithShape="0">
            <a:gsLst>
              <a:gs pos="0">
                <a:srgbClr val="254061"/>
              </a:gs>
              <a:gs pos="100000">
                <a:srgbClr val="95B3D7"/>
              </a:gs>
            </a:gsLst>
            <a:lin ang="54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23" tIns="45711" rIns="91423" bIns="45711" anchor="ctr"/>
          <a:lstStyle>
            <a:lvl1pPr eaLnBrk="0" hangingPunct="0">
              <a:defRPr sz="2800" u="sng">
                <a:solidFill>
                  <a:srgbClr val="000000"/>
                </a:solidFill>
                <a:latin typeface="Arial" pitchFamily="34" charset="0"/>
                <a:ea typeface="ヒラギノ角ゴ ProN W3" charset="-128"/>
                <a:sym typeface="Gill Sans" charset="0"/>
              </a:defRPr>
            </a:lvl1pPr>
            <a:lvl2pPr marL="742950" indent="-285750" eaLnBrk="0" hangingPunct="0">
              <a:defRPr sz="2800" u="sng">
                <a:solidFill>
                  <a:srgbClr val="000000"/>
                </a:solidFill>
                <a:latin typeface="Arial" pitchFamily="34" charset="0"/>
                <a:ea typeface="ヒラギノ角ゴ ProN W3" charset="-128"/>
                <a:sym typeface="Gill Sans" charset="0"/>
              </a:defRPr>
            </a:lvl2pPr>
            <a:lvl3pPr marL="1143000" indent="-228600" eaLnBrk="0" hangingPunct="0">
              <a:defRPr sz="2800" u="sng">
                <a:solidFill>
                  <a:srgbClr val="000000"/>
                </a:solidFill>
                <a:latin typeface="Arial" pitchFamily="34" charset="0"/>
                <a:ea typeface="ヒラギノ角ゴ ProN W3" charset="-128"/>
                <a:sym typeface="Gill Sans" charset="0"/>
              </a:defRPr>
            </a:lvl3pPr>
            <a:lvl4pPr marL="1600200" indent="-228600" eaLnBrk="0" hangingPunct="0">
              <a:defRPr sz="2800" u="sng">
                <a:solidFill>
                  <a:srgbClr val="000000"/>
                </a:solidFill>
                <a:latin typeface="Arial" pitchFamily="34" charset="0"/>
                <a:ea typeface="ヒラギノ角ゴ ProN W3" charset="-128"/>
                <a:sym typeface="Gill Sans" charset="0"/>
              </a:defRPr>
            </a:lvl4pPr>
            <a:lvl5pPr marL="2057400" indent="-228600" eaLnBrk="0" hangingPunct="0">
              <a:defRPr sz="2800" u="sng">
                <a:solidFill>
                  <a:srgbClr val="000000"/>
                </a:solidFill>
                <a:latin typeface="Arial" pitchFamily="34" charset="0"/>
                <a:ea typeface="ヒラギノ角ゴ ProN W3" charset="-128"/>
                <a:sym typeface="Gill Sans" charset="0"/>
              </a:defRPr>
            </a:lvl5pPr>
            <a:lvl6pPr marL="2514600" indent="-228600" algn="ctr" eaLnBrk="0" fontAlgn="base" hangingPunct="0">
              <a:spcBef>
                <a:spcPct val="0"/>
              </a:spcBef>
              <a:spcAft>
                <a:spcPct val="0"/>
              </a:spcAft>
              <a:defRPr sz="2800" u="sng">
                <a:solidFill>
                  <a:srgbClr val="000000"/>
                </a:solidFill>
                <a:latin typeface="Arial" pitchFamily="34" charset="0"/>
                <a:ea typeface="ヒラギノ角ゴ ProN W3" charset="-128"/>
                <a:sym typeface="Gill Sans" charset="0"/>
              </a:defRPr>
            </a:lvl6pPr>
            <a:lvl7pPr marL="2971800" indent="-228600" algn="ctr" eaLnBrk="0" fontAlgn="base" hangingPunct="0">
              <a:spcBef>
                <a:spcPct val="0"/>
              </a:spcBef>
              <a:spcAft>
                <a:spcPct val="0"/>
              </a:spcAft>
              <a:defRPr sz="2800" u="sng">
                <a:solidFill>
                  <a:srgbClr val="000000"/>
                </a:solidFill>
                <a:latin typeface="Arial" pitchFamily="34" charset="0"/>
                <a:ea typeface="ヒラギノ角ゴ ProN W3" charset="-128"/>
                <a:sym typeface="Gill Sans" charset="0"/>
              </a:defRPr>
            </a:lvl7pPr>
            <a:lvl8pPr marL="3429000" indent="-228600" algn="ctr" eaLnBrk="0" fontAlgn="base" hangingPunct="0">
              <a:spcBef>
                <a:spcPct val="0"/>
              </a:spcBef>
              <a:spcAft>
                <a:spcPct val="0"/>
              </a:spcAft>
              <a:defRPr sz="2800" u="sng">
                <a:solidFill>
                  <a:srgbClr val="000000"/>
                </a:solidFill>
                <a:latin typeface="Arial" pitchFamily="34" charset="0"/>
                <a:ea typeface="ヒラギノ角ゴ ProN W3" charset="-128"/>
                <a:sym typeface="Gill Sans" charset="0"/>
              </a:defRPr>
            </a:lvl8pPr>
            <a:lvl9pPr marL="3886200" indent="-228600" algn="ctr" eaLnBrk="0" fontAlgn="base" hangingPunct="0">
              <a:spcBef>
                <a:spcPct val="0"/>
              </a:spcBef>
              <a:spcAft>
                <a:spcPct val="0"/>
              </a:spcAft>
              <a:defRPr sz="2800" u="sng">
                <a:solidFill>
                  <a:srgbClr val="000000"/>
                </a:solidFill>
                <a:latin typeface="Arial" pitchFamily="34" charset="0"/>
                <a:ea typeface="ヒラギノ角ゴ ProN W3" charset="-128"/>
                <a:sym typeface="Gill Sans" charset="0"/>
              </a:defRPr>
            </a:lvl9pPr>
          </a:lstStyle>
          <a:p>
            <a:pPr algn="l" eaLnBrk="1" hangingPunct="1"/>
            <a:endParaRPr lang="es-ES" altLang="es-ES" sz="1200" b="1" u="none">
              <a:solidFill>
                <a:srgbClr val="043F52"/>
              </a:solidFill>
              <a:latin typeface="TheSansCorrespondence" pitchFamily="34" charset="0"/>
              <a:ea typeface="MS PGothic" pitchFamily="34" charset="-128"/>
            </a:endParaRPr>
          </a:p>
        </p:txBody>
      </p:sp>
      <p:sp>
        <p:nvSpPr>
          <p:cNvPr id="168963" name="WordArt 9"/>
          <p:cNvSpPr>
            <a:spLocks noChangeArrowheads="1" noChangeShapeType="1" noTextEdit="1"/>
          </p:cNvSpPr>
          <p:nvPr/>
        </p:nvSpPr>
        <p:spPr bwMode="auto">
          <a:xfrm rot="16200000">
            <a:off x="-1325563" y="3268664"/>
            <a:ext cx="4105275" cy="984250"/>
          </a:xfrm>
          <a:prstGeom prst="rect">
            <a:avLst/>
          </a:prstGeom>
          <a:extLst/>
        </p:spPr>
        <p:txBody>
          <a:bodyPr wrap="none" lIns="91430" tIns="45715" rIns="91430" bIns="45715" fromWordArt="1">
            <a:prstTxWarp prst="textPlain">
              <a:avLst>
                <a:gd name="adj" fmla="val 50000"/>
              </a:avLst>
            </a:prstTxWarp>
          </a:bodyPr>
          <a:lstStyle/>
          <a:p>
            <a:pPr>
              <a:defRPr/>
            </a:pPr>
            <a:r>
              <a:rPr lang="es-ES" sz="3600" b="1" kern="10" dirty="0">
                <a:solidFill>
                  <a:srgbClr val="95B3D7"/>
                </a:solidFill>
                <a:latin typeface="Arial Black"/>
              </a:rPr>
              <a:t>Contenido</a:t>
            </a:r>
          </a:p>
        </p:txBody>
      </p:sp>
      <p:pic>
        <p:nvPicPr>
          <p:cNvPr id="190468" name="Picture 10"/>
          <p:cNvPicPr>
            <a:picLocks noChangeAspect="1" noChangeArrowheads="1"/>
          </p:cNvPicPr>
          <p:nvPr/>
        </p:nvPicPr>
        <p:blipFill>
          <a:blip r:embed="rId2">
            <a:clrChange>
              <a:clrFrom>
                <a:srgbClr val="F9F8FD"/>
              </a:clrFrom>
              <a:clrTo>
                <a:srgbClr val="F9F8FD">
                  <a:alpha val="0"/>
                </a:srgbClr>
              </a:clrTo>
            </a:clrChange>
            <a:extLst>
              <a:ext uri="{28A0092B-C50C-407E-A947-70E740481C1C}">
                <a14:useLocalDpi xmlns:a14="http://schemas.microsoft.com/office/drawing/2010/main" val="0"/>
              </a:ext>
            </a:extLst>
          </a:blip>
          <a:srcRect/>
          <a:stretch>
            <a:fillRect/>
          </a:stretch>
        </p:blipFill>
        <p:spPr bwMode="auto">
          <a:xfrm rot="-295038">
            <a:off x="6516688" y="4876800"/>
            <a:ext cx="1897062"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8"/>
          <p:cNvSpPr>
            <a:spLocks noChangeArrowheads="1"/>
          </p:cNvSpPr>
          <p:nvPr/>
        </p:nvSpPr>
        <p:spPr bwMode="auto">
          <a:xfrm>
            <a:off x="1116013" y="1566525"/>
            <a:ext cx="7643812" cy="3983289"/>
          </a:xfrm>
          <a:prstGeom prst="rect">
            <a:avLst/>
          </a:prstGeom>
          <a:noFill/>
          <a:ln>
            <a:noFill/>
          </a:ln>
          <a:extLst/>
        </p:spPr>
        <p:txBody>
          <a:bodyPr lIns="104287" tIns="52143" rIns="104287" bIns="52143">
            <a:spAutoFit/>
          </a:bodyPr>
          <a:lstStyle/>
          <a:p>
            <a:pPr marL="457116" lvl="1" indent="0" algn="l" defTabSz="914232">
              <a:spcBef>
                <a:spcPts val="500"/>
              </a:spcBef>
              <a:spcAft>
                <a:spcPts val="500"/>
              </a:spcAft>
              <a:defRPr/>
            </a:pPr>
            <a:endParaRPr lang="es-ES" sz="1700" u="none" dirty="0">
              <a:solidFill>
                <a:srgbClr val="043F52"/>
              </a:solidFill>
              <a:effectLst>
                <a:outerShdw blurRad="38100" dist="38100" dir="2700000" algn="tl">
                  <a:srgbClr val="000000">
                    <a:alpha val="43137"/>
                  </a:srgbClr>
                </a:outerShdw>
              </a:effectLst>
              <a:latin typeface="TheSansCorrespondence" pitchFamily="34" charset="0"/>
              <a:ea typeface="MS PGothic" charset="0"/>
            </a:endParaRPr>
          </a:p>
          <a:p>
            <a:pPr marL="742866" lvl="1" indent="-285750" defTabSz="914232">
              <a:spcBef>
                <a:spcPts val="500"/>
              </a:spcBef>
              <a:spcAft>
                <a:spcPts val="500"/>
              </a:spcAft>
              <a:buFont typeface="Wingdings" panose="05000000000000000000" pitchFamily="2" charset="2"/>
              <a:buChar char="q"/>
              <a:defRPr/>
            </a:pPr>
            <a:r>
              <a:rPr lang="es-ES" b="1" dirty="0"/>
              <a:t>Conceptos Básicos.</a:t>
            </a:r>
          </a:p>
          <a:p>
            <a:pPr marL="742866" lvl="1" indent="-285750" defTabSz="914232">
              <a:spcBef>
                <a:spcPts val="500"/>
              </a:spcBef>
              <a:spcAft>
                <a:spcPts val="500"/>
              </a:spcAft>
              <a:buFont typeface="Wingdings" panose="05000000000000000000" pitchFamily="2" charset="2"/>
              <a:buChar char="q"/>
              <a:defRPr/>
            </a:pPr>
            <a:r>
              <a:rPr lang="es-ES" b="1" dirty="0"/>
              <a:t>Marco Organizativo de la Seguridad</a:t>
            </a:r>
          </a:p>
          <a:p>
            <a:pPr marL="742866" lvl="1" indent="-285750" defTabSz="914232">
              <a:spcBef>
                <a:spcPts val="500"/>
              </a:spcBef>
              <a:spcAft>
                <a:spcPts val="500"/>
              </a:spcAft>
              <a:buFont typeface="Wingdings" panose="05000000000000000000" pitchFamily="2" charset="2"/>
              <a:buChar char="q"/>
              <a:defRPr/>
            </a:pPr>
            <a:r>
              <a:rPr lang="es-ES" b="1" dirty="0"/>
              <a:t>Marco Operacional de la Seguridad</a:t>
            </a:r>
          </a:p>
          <a:p>
            <a:pPr marL="742866" lvl="1" indent="-285750" defTabSz="914232">
              <a:spcBef>
                <a:spcPts val="500"/>
              </a:spcBef>
              <a:spcAft>
                <a:spcPts val="500"/>
              </a:spcAft>
              <a:buFont typeface="Wingdings" panose="05000000000000000000" pitchFamily="2" charset="2"/>
              <a:buChar char="q"/>
              <a:defRPr/>
            </a:pPr>
            <a:r>
              <a:rPr lang="es-ES" b="1" dirty="0"/>
              <a:t>Medidas de Protección</a:t>
            </a:r>
          </a:p>
          <a:p>
            <a:pPr marL="742866" lvl="1" indent="-285750" defTabSz="914232">
              <a:spcBef>
                <a:spcPts val="500"/>
              </a:spcBef>
              <a:spcAft>
                <a:spcPts val="500"/>
              </a:spcAft>
              <a:buFont typeface="Wingdings" panose="05000000000000000000" pitchFamily="2" charset="2"/>
              <a:buChar char="q"/>
              <a:defRPr/>
            </a:pPr>
            <a:endParaRPr lang="es-ES" b="1" dirty="0"/>
          </a:p>
          <a:p>
            <a:pPr marL="457116" lvl="1" defTabSz="914232">
              <a:spcBef>
                <a:spcPts val="500"/>
              </a:spcBef>
              <a:spcAft>
                <a:spcPts val="500"/>
              </a:spcAft>
              <a:defRPr/>
            </a:pPr>
            <a:r>
              <a:rPr lang="es-ES" b="1" dirty="0">
                <a:solidFill>
                  <a:srgbClr val="C00000"/>
                </a:solidFill>
              </a:rPr>
              <a:t>   </a:t>
            </a:r>
            <a:endParaRPr lang="es-ES" b="1" dirty="0"/>
          </a:p>
          <a:p>
            <a:pPr marL="457116" lvl="1" defTabSz="914232">
              <a:spcBef>
                <a:spcPts val="500"/>
              </a:spcBef>
              <a:spcAft>
                <a:spcPts val="500"/>
              </a:spcAft>
              <a:defRPr/>
            </a:pPr>
            <a:r>
              <a:rPr lang="es-ES" b="1" dirty="0"/>
              <a:t> </a:t>
            </a:r>
          </a:p>
          <a:p>
            <a:pPr marL="457116" lvl="1" defTabSz="914232">
              <a:spcBef>
                <a:spcPts val="500"/>
              </a:spcBef>
              <a:spcAft>
                <a:spcPts val="500"/>
              </a:spcAft>
              <a:defRPr/>
            </a:pPr>
            <a:endParaRPr lang="es-ES_tradnl" sz="1700" i="1" u="none" dirty="0">
              <a:solidFill>
                <a:srgbClr val="043F52"/>
              </a:solidFill>
              <a:effectLst>
                <a:outerShdw blurRad="38100" dist="38100" dir="2700000" algn="tl">
                  <a:srgbClr val="000000">
                    <a:alpha val="43137"/>
                  </a:srgbClr>
                </a:outerShdw>
              </a:effectLst>
              <a:latin typeface="TheSansCorrespondence" pitchFamily="34" charset="0"/>
              <a:ea typeface="MS PGothic" charset="0"/>
            </a:endParaRPr>
          </a:p>
          <a:p>
            <a:pPr marL="457116" lvl="1" indent="0" algn="l" defTabSz="914232">
              <a:spcBef>
                <a:spcPts val="500"/>
              </a:spcBef>
              <a:spcAft>
                <a:spcPts val="500"/>
              </a:spcAft>
              <a:defRPr/>
            </a:pPr>
            <a:r>
              <a:rPr lang="es-ES" sz="1700" b="1" u="none" dirty="0">
                <a:solidFill>
                  <a:srgbClr val="043F52"/>
                </a:solidFill>
                <a:effectLst>
                  <a:outerShdw blurRad="38100" dist="38100" dir="2700000" algn="tl">
                    <a:srgbClr val="000000">
                      <a:alpha val="43137"/>
                    </a:srgbClr>
                  </a:outerShdw>
                </a:effectLst>
                <a:latin typeface="TheSansCorrespondence" pitchFamily="34" charset="0"/>
                <a:ea typeface="MS PGothic" charset="0"/>
              </a:rPr>
              <a:t>		</a:t>
            </a:r>
            <a:endParaRPr lang="es-ES" sz="1700" u="none" dirty="0">
              <a:solidFill>
                <a:srgbClr val="043F52"/>
              </a:solidFill>
              <a:effectLst>
                <a:outerShdw blurRad="38100" dist="38100" dir="2700000" algn="tl">
                  <a:srgbClr val="000000">
                    <a:alpha val="43137"/>
                  </a:srgbClr>
                </a:outerShdw>
              </a:effectLst>
              <a:latin typeface="TheSansCorrespondence" pitchFamily="34" charset="0"/>
              <a:ea typeface="MS PGothic" charset="0"/>
            </a:endParaRPr>
          </a:p>
        </p:txBody>
      </p:sp>
    </p:spTree>
    <p:extLst>
      <p:ext uri="{BB962C8B-B14F-4D97-AF65-F5344CB8AC3E}">
        <p14:creationId xmlns:p14="http://schemas.microsoft.com/office/powerpoint/2010/main" val="105584632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 Marco Organizativo</a:t>
            </a:r>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55" y="1218511"/>
            <a:ext cx="7884248" cy="5009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8403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 Marco Organizativo</a:t>
            </a:r>
            <a:endParaRPr lang="en-US" dirty="0"/>
          </a:p>
        </p:txBody>
      </p:sp>
      <p:graphicFrame>
        <p:nvGraphicFramePr>
          <p:cNvPr id="3" name="2 Tabla"/>
          <p:cNvGraphicFramePr>
            <a:graphicFrameLocks noGrp="1"/>
          </p:cNvGraphicFramePr>
          <p:nvPr>
            <p:extLst>
              <p:ext uri="{D42A27DB-BD31-4B8C-83A1-F6EECF244321}">
                <p14:modId xmlns:p14="http://schemas.microsoft.com/office/powerpoint/2010/main" val="1346846675"/>
              </p:ext>
            </p:extLst>
          </p:nvPr>
        </p:nvGraphicFramePr>
        <p:xfrm>
          <a:off x="243929" y="1209328"/>
          <a:ext cx="8573632" cy="4277070"/>
        </p:xfrm>
        <a:graphic>
          <a:graphicData uri="http://schemas.openxmlformats.org/drawingml/2006/table">
            <a:tbl>
              <a:tblPr firstRow="1" bandRow="1">
                <a:tableStyleId>{5C22544A-7EE6-4342-B048-85BDC9FD1C3A}</a:tableStyleId>
              </a:tblPr>
              <a:tblGrid>
                <a:gridCol w="3192872">
                  <a:extLst>
                    <a:ext uri="{9D8B030D-6E8A-4147-A177-3AD203B41FA5}">
                      <a16:colId xmlns:a16="http://schemas.microsoft.com/office/drawing/2014/main" val="20000"/>
                    </a:ext>
                  </a:extLst>
                </a:gridCol>
                <a:gridCol w="5380760">
                  <a:extLst>
                    <a:ext uri="{9D8B030D-6E8A-4147-A177-3AD203B41FA5}">
                      <a16:colId xmlns:a16="http://schemas.microsoft.com/office/drawing/2014/main" val="20001"/>
                    </a:ext>
                  </a:extLst>
                </a:gridCol>
              </a:tblGrid>
              <a:tr h="414093">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414093">
                <a:tc>
                  <a:txBody>
                    <a:bodyPr/>
                    <a:lstStyle/>
                    <a:p>
                      <a:pPr marL="36000" algn="just" fontAlgn="ctr"/>
                      <a:r>
                        <a:rPr lang="es-ES" sz="1100" b="0" i="0" u="none" strike="noStrike" dirty="0">
                          <a:solidFill>
                            <a:srgbClr val="000000"/>
                          </a:solidFill>
                          <a:effectLst/>
                          <a:latin typeface="+mn-lt"/>
                        </a:rPr>
                        <a:t>Dispone de una política de seguridad escrita? </a:t>
                      </a:r>
                    </a:p>
                  </a:txBody>
                  <a:tcPr marL="0" marR="0" marT="0" marB="0" anchor="ctr"/>
                </a:tc>
                <a:tc>
                  <a:txBody>
                    <a:bodyPr/>
                    <a:lstStyle/>
                    <a:p>
                      <a:pPr marL="36000" algn="just" fontAlgn="ctr">
                        <a:lnSpc>
                          <a:spcPct val="100000"/>
                        </a:lnSpc>
                        <a:spcBef>
                          <a:spcPts val="300"/>
                        </a:spcBef>
                        <a:spcAft>
                          <a:spcPts val="300"/>
                        </a:spcAft>
                      </a:pPr>
                      <a:r>
                        <a:rPr lang="es-ES" sz="1100" b="0" i="0" u="none" strike="noStrike" dirty="0">
                          <a:solidFill>
                            <a:srgbClr val="000000"/>
                          </a:solidFill>
                          <a:effectLst/>
                          <a:latin typeface="+mn-lt"/>
                        </a:rPr>
                        <a:t>La política de seguridad está impresa o guardada en formato electrónico.</a:t>
                      </a:r>
                    </a:p>
                  </a:txBody>
                  <a:tcPr marL="0" marR="0" marT="0" marB="0" anchor="ctr"/>
                </a:tc>
                <a:extLst>
                  <a:ext uri="{0D108BD9-81ED-4DB2-BD59-A6C34878D82A}">
                    <a16:rowId xmlns:a16="http://schemas.microsoft.com/office/drawing/2014/main" val="10001"/>
                  </a:ext>
                </a:extLst>
              </a:tr>
              <a:tr h="414093">
                <a:tc>
                  <a:txBody>
                    <a:bodyPr/>
                    <a:lstStyle/>
                    <a:p>
                      <a:pPr marL="36000" algn="just" fontAlgn="ctr"/>
                      <a:r>
                        <a:rPr lang="es-ES" sz="1100" b="0" i="0" u="none" strike="noStrike" dirty="0">
                          <a:solidFill>
                            <a:srgbClr val="000000"/>
                          </a:solidFill>
                          <a:effectLst/>
                          <a:latin typeface="+mn-lt"/>
                        </a:rPr>
                        <a:t>Ha sido aprobada por el órgano competente? </a:t>
                      </a:r>
                      <a:br>
                        <a:rPr lang="es-ES" sz="1100" b="0" i="0" u="none" strike="noStrike" dirty="0">
                          <a:solidFill>
                            <a:srgbClr val="000000"/>
                          </a:solidFill>
                          <a:effectLst/>
                          <a:latin typeface="+mn-lt"/>
                        </a:rPr>
                      </a:br>
                      <a:endParaRPr lang="es-ES" sz="1100" b="0" i="0" u="none" strike="noStrike" dirty="0">
                        <a:solidFill>
                          <a:srgbClr val="000000"/>
                        </a:solidFill>
                        <a:effectLst/>
                        <a:latin typeface="+mn-lt"/>
                      </a:endParaRPr>
                    </a:p>
                  </a:txBody>
                  <a:tcPr marL="0" marR="0" marT="0" marB="0" anchor="ctr"/>
                </a:tc>
                <a:tc>
                  <a:txBody>
                    <a:bodyPr/>
                    <a:lstStyle/>
                    <a:p>
                      <a:pPr marL="36000" algn="just">
                        <a:lnSpc>
                          <a:spcPct val="100000"/>
                        </a:lnSpc>
                        <a:spcBef>
                          <a:spcPts val="300"/>
                        </a:spcBef>
                        <a:spcAft>
                          <a:spcPts val="300"/>
                        </a:spcAft>
                      </a:pPr>
                      <a:r>
                        <a:rPr lang="es-ES" sz="1100" b="0" i="0" u="none" strike="noStrike" dirty="0">
                          <a:solidFill>
                            <a:srgbClr val="000000"/>
                          </a:solidFill>
                          <a:effectLst/>
                          <a:latin typeface="+mn-lt"/>
                        </a:rPr>
                        <a:t>La política de seguridad fue redactada por un órgano superior</a:t>
                      </a:r>
                      <a:r>
                        <a:rPr lang="es-ES" sz="1100" b="0" i="0" u="none" strike="noStrike" baseline="0" dirty="0">
                          <a:solidFill>
                            <a:srgbClr val="000000"/>
                          </a:solidFill>
                          <a:effectLst/>
                          <a:latin typeface="+mn-lt"/>
                        </a:rPr>
                        <a:t> y/o</a:t>
                      </a:r>
                      <a:r>
                        <a:rPr lang="es-ES" sz="1100" b="0" i="0" u="none" strike="noStrike" dirty="0">
                          <a:solidFill>
                            <a:srgbClr val="000000"/>
                          </a:solidFill>
                          <a:effectLst/>
                          <a:latin typeface="+mn-lt"/>
                        </a:rPr>
                        <a:t> ha sido aprobada (mediante algún registro escrito o electrónico) por el mismo. </a:t>
                      </a:r>
                    </a:p>
                  </a:txBody>
                  <a:tcPr marL="0" marR="0" marT="0" marB="0" anchor="ctr"/>
                </a:tc>
                <a:extLst>
                  <a:ext uri="{0D108BD9-81ED-4DB2-BD59-A6C34878D82A}">
                    <a16:rowId xmlns:a16="http://schemas.microsoft.com/office/drawing/2014/main" val="10002"/>
                  </a:ext>
                </a:extLst>
              </a:tr>
              <a:tr h="561578">
                <a:tc>
                  <a:txBody>
                    <a:bodyPr/>
                    <a:lstStyle/>
                    <a:p>
                      <a:pPr marL="36000" algn="just" fontAlgn="ctr"/>
                      <a:r>
                        <a:rPr lang="es-ES" sz="1100" b="0" i="0" u="none" strike="noStrike" dirty="0">
                          <a:solidFill>
                            <a:srgbClr val="000000"/>
                          </a:solidFill>
                          <a:effectLst/>
                          <a:latin typeface="+mn-lt"/>
                        </a:rPr>
                        <a:t>Incluye los objetivos y misión de la organización?</a:t>
                      </a:r>
                    </a:p>
                  </a:txBody>
                  <a:tcPr marL="0" marR="0" marT="0" marB="0" anchor="ctr"/>
                </a:tc>
                <a:tc>
                  <a:txBody>
                    <a:bodyPr/>
                    <a:lstStyle/>
                    <a:p>
                      <a:pPr marL="36000" algn="just" fontAlgn="ctr">
                        <a:lnSpc>
                          <a:spcPct val="100000"/>
                        </a:lnSpc>
                        <a:spcBef>
                          <a:spcPts val="300"/>
                        </a:spcBef>
                        <a:spcAft>
                          <a:spcPts val="300"/>
                        </a:spcAft>
                      </a:pPr>
                      <a:r>
                        <a:rPr lang="es-ES" sz="1100" b="0" i="0" u="none" strike="noStrike" dirty="0">
                          <a:solidFill>
                            <a:srgbClr val="000000"/>
                          </a:solidFill>
                          <a:effectLst/>
                          <a:latin typeface="+mn-lt"/>
                        </a:rPr>
                        <a:t>Dentro de la política se indica cuáles son los objetivos y la misión (p.ej: prestar servicios de calidad en materia de gestión educativa a los ciudadanos) de la organización.</a:t>
                      </a:r>
                    </a:p>
                  </a:txBody>
                  <a:tcPr marL="0" marR="0" marT="0" marB="0" anchor="ctr"/>
                </a:tc>
                <a:extLst>
                  <a:ext uri="{0D108BD9-81ED-4DB2-BD59-A6C34878D82A}">
                    <a16:rowId xmlns:a16="http://schemas.microsoft.com/office/drawing/2014/main" val="10003"/>
                  </a:ext>
                </a:extLst>
              </a:tr>
              <a:tr h="561578">
                <a:tc>
                  <a:txBody>
                    <a:bodyPr/>
                    <a:lstStyle/>
                    <a:p>
                      <a:pPr marL="36000" algn="just" fontAlgn="ctr"/>
                      <a:r>
                        <a:rPr lang="es-ES" sz="1100" b="0" i="0" u="none" strike="noStrike" dirty="0">
                          <a:solidFill>
                            <a:srgbClr val="000000"/>
                          </a:solidFill>
                          <a:effectLst/>
                          <a:latin typeface="+mn-lt"/>
                        </a:rPr>
                        <a:t>El marco legal y regulatorio en el que se desarrollaran las actividades?</a:t>
                      </a:r>
                    </a:p>
                  </a:txBody>
                  <a:tcPr marL="0" marR="0" marT="0" marB="0" anchor="ctr"/>
                </a:tc>
                <a:tc>
                  <a:txBody>
                    <a:bodyPr/>
                    <a:lstStyle/>
                    <a:p>
                      <a:pPr marL="36000" algn="just" fontAlgn="ctr">
                        <a:lnSpc>
                          <a:spcPct val="100000"/>
                        </a:lnSpc>
                        <a:spcBef>
                          <a:spcPts val="300"/>
                        </a:spcBef>
                        <a:spcAft>
                          <a:spcPts val="300"/>
                        </a:spcAft>
                      </a:pPr>
                      <a:r>
                        <a:rPr lang="es-ES" sz="1100" b="0" i="0" u="none" strike="noStrike" dirty="0">
                          <a:solidFill>
                            <a:srgbClr val="000000"/>
                          </a:solidFill>
                          <a:effectLst/>
                          <a:latin typeface="+mn-lt"/>
                        </a:rPr>
                        <a:t>Dentro de la política se indican las leyes que le son de aplicación (LOPDGDD, Ley 39 y 40/2015, RD 3/2010, Guías CCN-STIC, etc.) así como las distintas regulaciones que pudieran existir (ámbito europeo, local, etc.).</a:t>
                      </a:r>
                    </a:p>
                  </a:txBody>
                  <a:tcPr marL="0" marR="0" marT="0" marB="0" anchor="ctr"/>
                </a:tc>
                <a:extLst>
                  <a:ext uri="{0D108BD9-81ED-4DB2-BD59-A6C34878D82A}">
                    <a16:rowId xmlns:a16="http://schemas.microsoft.com/office/drawing/2014/main" val="10004"/>
                  </a:ext>
                </a:extLst>
              </a:tr>
              <a:tr h="748771">
                <a:tc>
                  <a:txBody>
                    <a:bodyPr/>
                    <a:lstStyle/>
                    <a:p>
                      <a:pPr algn="just"/>
                      <a:r>
                        <a:rPr lang="es-ES" sz="1100" b="0" i="0" u="none" strike="noStrike" kern="1200" dirty="0">
                          <a:solidFill>
                            <a:srgbClr val="000000"/>
                          </a:solidFill>
                          <a:effectLst/>
                          <a:latin typeface="+mn-lt"/>
                          <a:ea typeface="+mn-ea"/>
                          <a:cs typeface="+mn-cs"/>
                        </a:rPr>
                        <a:t>Precisa los roles o funciones de seguridad,</a:t>
                      </a:r>
                      <a:r>
                        <a:rPr lang="es-ES" sz="1100" b="0" i="0" u="none" strike="noStrike" kern="1200" baseline="0" dirty="0">
                          <a:solidFill>
                            <a:srgbClr val="000000"/>
                          </a:solidFill>
                          <a:effectLst/>
                          <a:latin typeface="+mn-lt"/>
                          <a:ea typeface="+mn-ea"/>
                          <a:cs typeface="+mn-cs"/>
                        </a:rPr>
                        <a:t> </a:t>
                      </a:r>
                      <a:r>
                        <a:rPr lang="es-ES" sz="1100" b="0" i="0" u="none" strike="noStrike" kern="1200" dirty="0">
                          <a:solidFill>
                            <a:srgbClr val="000000"/>
                          </a:solidFill>
                          <a:effectLst/>
                          <a:latin typeface="+mn-lt"/>
                          <a:ea typeface="+mn-ea"/>
                          <a:cs typeface="+mn-cs"/>
                        </a:rPr>
                        <a:t>definiendo</a:t>
                      </a:r>
                      <a:r>
                        <a:rPr lang="es-ES" sz="1100" b="0" i="0" u="none" strike="noStrike" kern="1200" baseline="0" dirty="0">
                          <a:solidFill>
                            <a:srgbClr val="000000"/>
                          </a:solidFill>
                          <a:effectLst/>
                          <a:latin typeface="+mn-lt"/>
                          <a:ea typeface="+mn-ea"/>
                          <a:cs typeface="+mn-cs"/>
                        </a:rPr>
                        <a:t> </a:t>
                      </a:r>
                      <a:r>
                        <a:rPr lang="es-ES" sz="1100" b="0" i="0" u="none" strike="noStrike" kern="1200" dirty="0">
                          <a:solidFill>
                            <a:srgbClr val="000000"/>
                          </a:solidFill>
                          <a:effectLst/>
                          <a:latin typeface="+mn-lt"/>
                          <a:ea typeface="+mn-ea"/>
                          <a:cs typeface="+mn-cs"/>
                        </a:rPr>
                        <a:t>para cada uno, los deberes y</a:t>
                      </a:r>
                      <a:r>
                        <a:rPr lang="es-ES" sz="1100" b="0" i="0" u="none" strike="noStrike" kern="1200" baseline="0" dirty="0">
                          <a:solidFill>
                            <a:srgbClr val="000000"/>
                          </a:solidFill>
                          <a:effectLst/>
                          <a:latin typeface="+mn-lt"/>
                          <a:ea typeface="+mn-ea"/>
                          <a:cs typeface="+mn-cs"/>
                        </a:rPr>
                        <a:t> </a:t>
                      </a:r>
                      <a:r>
                        <a:rPr lang="es-ES" sz="1100" b="0" i="0" u="none" strike="noStrike" kern="1200" dirty="0">
                          <a:solidFill>
                            <a:srgbClr val="000000"/>
                          </a:solidFill>
                          <a:effectLst/>
                          <a:latin typeface="+mn-lt"/>
                          <a:ea typeface="+mn-ea"/>
                          <a:cs typeface="+mn-cs"/>
                        </a:rPr>
                        <a:t>responsabilidades del cargo, así</a:t>
                      </a:r>
                      <a:r>
                        <a:rPr lang="es-ES" sz="1100" b="0" i="0" u="none" strike="noStrike" kern="1200" baseline="0" dirty="0">
                          <a:solidFill>
                            <a:srgbClr val="000000"/>
                          </a:solidFill>
                          <a:effectLst/>
                          <a:latin typeface="+mn-lt"/>
                          <a:ea typeface="+mn-ea"/>
                          <a:cs typeface="+mn-cs"/>
                        </a:rPr>
                        <a:t> </a:t>
                      </a:r>
                      <a:r>
                        <a:rPr lang="es-ES" sz="1100" b="0" i="0" u="none" strike="noStrike" kern="1200" dirty="0">
                          <a:solidFill>
                            <a:srgbClr val="000000"/>
                          </a:solidFill>
                          <a:effectLst/>
                          <a:latin typeface="+mn-lt"/>
                          <a:ea typeface="+mn-ea"/>
                          <a:cs typeface="+mn-cs"/>
                        </a:rPr>
                        <a:t>como el procedimiento para su designación y renovación?</a:t>
                      </a:r>
                    </a:p>
                  </a:txBody>
                  <a:tcPr marL="0" marR="0" marT="0" marB="0" anchor="ctr"/>
                </a:tc>
                <a:tc>
                  <a:txBody>
                    <a:bodyPr/>
                    <a:lstStyle/>
                    <a:p>
                      <a:pPr marL="36000" algn="just" fontAlgn="ctr">
                        <a:lnSpc>
                          <a:spcPct val="100000"/>
                        </a:lnSpc>
                        <a:spcBef>
                          <a:spcPts val="300"/>
                        </a:spcBef>
                        <a:spcAft>
                          <a:spcPts val="300"/>
                        </a:spcAft>
                      </a:pPr>
                      <a:r>
                        <a:rPr lang="es-ES" sz="1100" b="0" i="0" u="none" strike="noStrike" dirty="0">
                          <a:solidFill>
                            <a:srgbClr val="000000"/>
                          </a:solidFill>
                          <a:effectLst/>
                          <a:latin typeface="+mn-lt"/>
                        </a:rPr>
                        <a:t>Se indican los roles de seguridad, sus deberes,</a:t>
                      </a:r>
                      <a:r>
                        <a:rPr lang="es-ES" sz="1100" b="0" i="0" u="none" strike="noStrike" baseline="0" dirty="0">
                          <a:solidFill>
                            <a:srgbClr val="000000"/>
                          </a:solidFill>
                          <a:effectLst/>
                          <a:latin typeface="+mn-lt"/>
                        </a:rPr>
                        <a:t> </a:t>
                      </a:r>
                      <a:r>
                        <a:rPr lang="es-ES" sz="1100" b="0" i="0" u="none" strike="noStrike" dirty="0">
                          <a:solidFill>
                            <a:srgbClr val="000000"/>
                          </a:solidFill>
                          <a:effectLst/>
                          <a:latin typeface="+mn-lt"/>
                        </a:rPr>
                        <a:t> y el procedimiento para su designación y renovación</a:t>
                      </a:r>
                    </a:p>
                  </a:txBody>
                  <a:tcPr marL="0" marR="0" marT="0" marB="0" anchor="ctr"/>
                </a:tc>
                <a:extLst>
                  <a:ext uri="{0D108BD9-81ED-4DB2-BD59-A6C34878D82A}">
                    <a16:rowId xmlns:a16="http://schemas.microsoft.com/office/drawing/2014/main" val="10005"/>
                  </a:ext>
                </a:extLst>
              </a:tr>
              <a:tr h="414093">
                <a:tc>
                  <a:txBody>
                    <a:bodyPr/>
                    <a:lstStyle/>
                    <a:p>
                      <a:pPr marL="36000" algn="just" fontAlgn="ctr"/>
                      <a:r>
                        <a:rPr lang="es-ES" sz="1100" b="0" i="0" u="none" strike="noStrike" kern="1200" dirty="0">
                          <a:solidFill>
                            <a:srgbClr val="000000"/>
                          </a:solidFill>
                          <a:effectLst/>
                          <a:latin typeface="+mn-lt"/>
                          <a:ea typeface="+mn-ea"/>
                          <a:cs typeface="+mn-cs"/>
                        </a:rPr>
                        <a:t>La estructura del comité/s para la gestión y coordinación de la seguridad,?</a:t>
                      </a:r>
                    </a:p>
                  </a:txBody>
                  <a:tcPr marL="0" marR="0" marT="0" marB="0" anchor="ctr"/>
                </a:tc>
                <a:tc>
                  <a:txBody>
                    <a:bodyPr/>
                    <a:lstStyle/>
                    <a:p>
                      <a:pPr marL="36000" algn="just" fontAlgn="ctr">
                        <a:lnSpc>
                          <a:spcPct val="100000"/>
                        </a:lnSpc>
                        <a:spcBef>
                          <a:spcPts val="300"/>
                        </a:spcBef>
                        <a:spcAft>
                          <a:spcPts val="300"/>
                        </a:spcAft>
                      </a:pPr>
                      <a:r>
                        <a:rPr lang="es-ES" sz="1100" b="0" i="0" u="none" strike="noStrike" dirty="0">
                          <a:solidFill>
                            <a:srgbClr val="000000"/>
                          </a:solidFill>
                          <a:effectLst/>
                          <a:latin typeface="Tahoma"/>
                        </a:rPr>
                        <a:t>Dentro de la política se indican la existencia de un Comité STIC, su composición,</a:t>
                      </a:r>
                      <a:r>
                        <a:rPr lang="es-ES" sz="1100" b="0" i="0" u="none" strike="noStrike" baseline="0" dirty="0">
                          <a:solidFill>
                            <a:srgbClr val="000000"/>
                          </a:solidFill>
                          <a:effectLst/>
                          <a:latin typeface="Tahoma"/>
                        </a:rPr>
                        <a:t> </a:t>
                      </a:r>
                      <a:r>
                        <a:rPr lang="es-ES" sz="1100" b="0" i="0" u="none" strike="noStrike" dirty="0">
                          <a:solidFill>
                            <a:srgbClr val="000000"/>
                          </a:solidFill>
                          <a:effectLst/>
                          <a:latin typeface="Tahoma"/>
                        </a:rPr>
                        <a:t>su relación</a:t>
                      </a:r>
                      <a:r>
                        <a:rPr lang="es-ES" sz="1100" b="0" i="0" u="none" strike="noStrike" baseline="0" dirty="0">
                          <a:solidFill>
                            <a:srgbClr val="000000"/>
                          </a:solidFill>
                          <a:effectLst/>
                          <a:latin typeface="Tahoma"/>
                        </a:rPr>
                        <a:t> </a:t>
                      </a:r>
                      <a:r>
                        <a:rPr lang="es-ES" sz="1100" b="0" i="0" u="none" strike="noStrike" dirty="0">
                          <a:solidFill>
                            <a:srgbClr val="000000"/>
                          </a:solidFill>
                          <a:effectLst/>
                          <a:latin typeface="Tahoma"/>
                        </a:rPr>
                        <a:t>con otros elementos de la organización, y responsabilidades</a:t>
                      </a:r>
                    </a:p>
                  </a:txBody>
                  <a:tcPr marL="0" marR="0" marT="0" marB="0" anchor="ctr"/>
                </a:tc>
                <a:extLst>
                  <a:ext uri="{0D108BD9-81ED-4DB2-BD59-A6C34878D82A}">
                    <a16:rowId xmlns:a16="http://schemas.microsoft.com/office/drawing/2014/main" val="10006"/>
                  </a:ext>
                </a:extLst>
              </a:tr>
              <a:tr h="748771">
                <a:tc>
                  <a:txBody>
                    <a:bodyPr/>
                    <a:lstStyle/>
                    <a:p>
                      <a:pPr marL="36000" algn="just"/>
                      <a:r>
                        <a:rPr lang="es-ES" sz="1100" b="0" i="0" u="none" strike="noStrike" kern="1200" dirty="0">
                          <a:solidFill>
                            <a:srgbClr val="000000"/>
                          </a:solidFill>
                          <a:effectLst/>
                          <a:latin typeface="+mn-lt"/>
                          <a:ea typeface="+mn-ea"/>
                          <a:cs typeface="+mn-cs"/>
                        </a:rPr>
                        <a:t>Precisa las directrices para la estructuración de la documentación del SGSI?</a:t>
                      </a:r>
                    </a:p>
                  </a:txBody>
                  <a:tcPr marL="0" marR="0" marT="0" marB="0" anchor="ctr"/>
                </a:tc>
                <a:tc>
                  <a:txBody>
                    <a:bodyPr/>
                    <a:lstStyle/>
                    <a:p>
                      <a:pPr marL="36000" algn="just" fontAlgn="ctr">
                        <a:lnSpc>
                          <a:spcPct val="100000"/>
                        </a:lnSpc>
                        <a:spcBef>
                          <a:spcPts val="300"/>
                        </a:spcBef>
                        <a:spcAft>
                          <a:spcPts val="300"/>
                        </a:spcAft>
                      </a:pPr>
                      <a:r>
                        <a:rPr lang="es-ES" sz="1100" b="0" i="0" u="none" strike="noStrike" dirty="0">
                          <a:solidFill>
                            <a:srgbClr val="000000"/>
                          </a:solidFill>
                          <a:effectLst/>
                          <a:latin typeface="Tahoma"/>
                        </a:rPr>
                        <a:t>Dentro de la política se indica cuál es el criterio para la clasificación de la documentación, el procedimiento para su clasificación, quién debe generarla y aprobarla, qué personas pueden acceder a ella, con qué frecuencia o bajo qué circunstancias debe revisarse, etc.</a:t>
                      </a:r>
                    </a:p>
                  </a:txBody>
                  <a:tcPr marL="0" marR="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96786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 Marco Organizativo</a:t>
            </a:r>
            <a:endParaRPr lang="en-US" dirty="0"/>
          </a:p>
        </p:txBody>
      </p:sp>
      <p:sp>
        <p:nvSpPr>
          <p:cNvPr id="3" name="2 Rectángulo"/>
          <p:cNvSpPr/>
          <p:nvPr/>
        </p:nvSpPr>
        <p:spPr>
          <a:xfrm>
            <a:off x="203703" y="1633003"/>
            <a:ext cx="8587212" cy="4801314"/>
          </a:xfrm>
          <a:prstGeom prst="rect">
            <a:avLst/>
          </a:prstGeom>
        </p:spPr>
        <p:txBody>
          <a:bodyPr wrap="square">
            <a:spAutoFit/>
          </a:bodyPr>
          <a:lstStyle/>
          <a:p>
            <a:pPr marL="285750" indent="-285750" algn="just">
              <a:buFont typeface="Wingdings" panose="05000000000000000000" pitchFamily="2" charset="2"/>
              <a:buChar char="q"/>
            </a:pPr>
            <a:r>
              <a:rPr lang="es-ES" dirty="0"/>
              <a:t>Conjunto de documentos que, sin entrar en detalles, establecen la forma de afrontar un cierto tema en materia de seguridad. Definen la posición del organismo en aspectos concretos y sirven para indicar cómo se debe actuar en caso de que una cierta circunstancia no esté recogida en un procedimiento explícito o que el procedimiento pueda ser impreciso o contradictorio en sus términos.</a:t>
            </a:r>
          </a:p>
          <a:p>
            <a:pPr marL="285750" indent="-285750" algn="just">
              <a:buFont typeface="Wingdings" panose="05000000000000000000" pitchFamily="2" charset="2"/>
              <a:buChar char="q"/>
            </a:pPr>
            <a:r>
              <a:rPr lang="es-ES" dirty="0"/>
              <a:t>Las normas deben centrarse en los objetivos que se desean alcanzar, antes que en la forma de lograrlo. Los detalles los proporcionarán los procedimientos. </a:t>
            </a:r>
          </a:p>
          <a:p>
            <a:pPr marL="285750" indent="-285750" algn="just">
              <a:buFont typeface="Wingdings" panose="05000000000000000000" pitchFamily="2" charset="2"/>
              <a:buChar char="q"/>
            </a:pPr>
            <a:r>
              <a:rPr lang="es-ES" dirty="0"/>
              <a:t>Las normas deben describir lo que se considera uso correcto, así como lo que se considera uso incorrecto.</a:t>
            </a:r>
          </a:p>
          <a:p>
            <a:pPr marL="285750" indent="-285750" algn="just">
              <a:buFont typeface="Wingdings" panose="05000000000000000000" pitchFamily="2" charset="2"/>
              <a:buChar char="q"/>
            </a:pPr>
            <a:r>
              <a:rPr lang="es-ES" dirty="0"/>
              <a:t>Las normas deben ser realistas y viables. Deben ser concisas (sin perder precisión) y sin ambigüedades. Deben estar motivadas, ser descriptivas y definir puntos de contacto para su interpretación correcta.</a:t>
            </a:r>
          </a:p>
          <a:p>
            <a:pPr marL="285750" indent="-285750" algn="just">
              <a:buFont typeface="Wingdings" panose="05000000000000000000" pitchFamily="2" charset="2"/>
              <a:buChar char="q"/>
            </a:pPr>
            <a:r>
              <a:rPr lang="es-ES" dirty="0"/>
              <a:t>Las normas deben escribirlas personas expertas en la materia, conocedoras de la postura de la Dirección, de las posibilidades y limitaciones de la tecnología correspondiente y con experiencia en los incidentes o situaciones típicas que pueden encontrarse los usuarios.</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0615" y="124722"/>
            <a:ext cx="24003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262553" y="1238379"/>
            <a:ext cx="3693812" cy="369332"/>
          </a:xfrm>
          <a:prstGeom prst="rect">
            <a:avLst/>
          </a:prstGeom>
        </p:spPr>
        <p:txBody>
          <a:bodyPr wrap="square">
            <a:spAutoFit/>
          </a:bodyPr>
          <a:lstStyle/>
          <a:p>
            <a:r>
              <a:rPr lang="es-ES" b="1" u="sng" dirty="0">
                <a:solidFill>
                  <a:srgbClr val="C00000"/>
                </a:solidFill>
              </a:rPr>
              <a:t>ORG2, Normativa de Seguridad</a:t>
            </a:r>
            <a:endParaRPr lang="es-ES" dirty="0">
              <a:solidFill>
                <a:srgbClr val="C00000"/>
              </a:solidFill>
            </a:endParaRPr>
          </a:p>
        </p:txBody>
      </p:sp>
    </p:spTree>
    <p:extLst>
      <p:ext uri="{BB962C8B-B14F-4D97-AF65-F5344CB8AC3E}">
        <p14:creationId xmlns:p14="http://schemas.microsoft.com/office/powerpoint/2010/main" val="3566011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 Marco Organizativo</a:t>
            </a: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442461150"/>
              </p:ext>
            </p:extLst>
          </p:nvPr>
        </p:nvGraphicFramePr>
        <p:xfrm>
          <a:off x="301026" y="1209408"/>
          <a:ext cx="8573632" cy="3858838"/>
        </p:xfrm>
        <a:graphic>
          <a:graphicData uri="http://schemas.openxmlformats.org/drawingml/2006/table">
            <a:tbl>
              <a:tblPr firstRow="1" bandRow="1">
                <a:tableStyleId>{5C22544A-7EE6-4342-B048-85BDC9FD1C3A}</a:tableStyleId>
              </a:tblPr>
              <a:tblGrid>
                <a:gridCol w="2850521">
                  <a:extLst>
                    <a:ext uri="{9D8B030D-6E8A-4147-A177-3AD203B41FA5}">
                      <a16:colId xmlns:a16="http://schemas.microsoft.com/office/drawing/2014/main" val="20000"/>
                    </a:ext>
                  </a:extLst>
                </a:gridCol>
                <a:gridCol w="5723111">
                  <a:extLst>
                    <a:ext uri="{9D8B030D-6E8A-4147-A177-3AD203B41FA5}">
                      <a16:colId xmlns:a16="http://schemas.microsoft.com/office/drawing/2014/main" val="20001"/>
                    </a:ext>
                  </a:extLst>
                </a:gridCol>
              </a:tblGrid>
              <a:tr h="370840">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803344">
                <a:tc>
                  <a:txBody>
                    <a:bodyPr/>
                    <a:lstStyle/>
                    <a:p>
                      <a:pPr marL="36000" algn="just" defTabSz="914400" rtl="0" eaLnBrk="1" fontAlgn="ctr" latinLnBrk="0" hangingPunct="1">
                        <a:lnSpc>
                          <a:spcPct val="100000"/>
                        </a:lnSpc>
                      </a:pPr>
                      <a:r>
                        <a:rPr lang="es-ES" sz="1200" b="1" i="0" u="none" strike="noStrike" kern="1200" dirty="0">
                          <a:solidFill>
                            <a:srgbClr val="000000"/>
                          </a:solidFill>
                          <a:effectLst/>
                          <a:latin typeface="+mn-lt"/>
                          <a:ea typeface="+mn-ea"/>
                          <a:cs typeface="+mn-cs"/>
                        </a:rPr>
                        <a:t>Dispone de uno o varios documentos que constituyan la normativa de seguridad escrita?</a:t>
                      </a:r>
                    </a:p>
                  </a:txBody>
                  <a:tcPr marL="0" marR="0" marT="0" marB="0" anchor="ctr"/>
                </a:tc>
                <a:tc>
                  <a:txBody>
                    <a:bodyPr/>
                    <a:lstStyle/>
                    <a:p>
                      <a:pPr marL="36000" algn="just" defTabSz="914400" rtl="0" eaLnBrk="1" fontAlgn="ctr" latinLnBrk="0" hangingPunct="1">
                        <a:lnSpc>
                          <a:spcPct val="100000"/>
                        </a:lnSpc>
                      </a:pPr>
                      <a:r>
                        <a:rPr lang="es-ES" sz="1200" b="0" i="0" u="none" strike="noStrike" kern="1200" dirty="0">
                          <a:solidFill>
                            <a:srgbClr val="000000"/>
                          </a:solidFill>
                          <a:effectLst/>
                          <a:latin typeface="+mn-lt"/>
                          <a:ea typeface="+mn-ea"/>
                          <a:cs typeface="+mn-cs"/>
                        </a:rPr>
                        <a:t>La normativa de seguridad está impresa o guardada en formato electrónico, la ha elaborado el responsable STIC y está aprobada por el Comité STIC. Además, se indica que es de obligado cumplimiento y existe un procedimiento de revisión y firma regular.</a:t>
                      </a:r>
                    </a:p>
                  </a:txBody>
                  <a:tcPr marL="0" marR="0" marT="0" marB="0" anchor="ctr"/>
                </a:tc>
                <a:extLst>
                  <a:ext uri="{0D108BD9-81ED-4DB2-BD59-A6C34878D82A}">
                    <a16:rowId xmlns:a16="http://schemas.microsoft.com/office/drawing/2014/main" val="10001"/>
                  </a:ext>
                </a:extLst>
              </a:tr>
              <a:tr h="803344">
                <a:tc>
                  <a:txBody>
                    <a:bodyPr/>
                    <a:lstStyle/>
                    <a:p>
                      <a:pPr marL="36000" algn="just" defTabSz="914400" rtl="0" eaLnBrk="1" fontAlgn="ctr" latinLnBrk="0" hangingPunct="1">
                        <a:lnSpc>
                          <a:spcPct val="100000"/>
                        </a:lnSpc>
                      </a:pPr>
                      <a:r>
                        <a:rPr lang="es-ES" sz="1200" b="1" i="0" u="none" strike="noStrike" kern="1200" dirty="0">
                          <a:solidFill>
                            <a:srgbClr val="000000"/>
                          </a:solidFill>
                          <a:effectLst/>
                          <a:latin typeface="+mn-lt"/>
                          <a:ea typeface="+mn-ea"/>
                          <a:cs typeface="+mn-cs"/>
                        </a:rPr>
                        <a:t>Precisa el uso correcto de equipos, servicios e instalaciones ?</a:t>
                      </a:r>
                    </a:p>
                  </a:txBody>
                  <a:tcPr marL="0" marR="0" marT="0" marB="0" anchor="ctr"/>
                </a:tc>
                <a:tc>
                  <a:txBody>
                    <a:bodyPr/>
                    <a:lstStyle/>
                    <a:p>
                      <a:r>
                        <a:rPr lang="es-ES" sz="1200" b="0" i="0" u="none" strike="noStrike" kern="1200" dirty="0">
                          <a:solidFill>
                            <a:srgbClr val="000000"/>
                          </a:solidFill>
                          <a:effectLst/>
                          <a:latin typeface="+mn-lt"/>
                          <a:ea typeface="+mn-ea"/>
                          <a:cs typeface="+mn-cs"/>
                        </a:rPr>
                        <a:t>Existen normativas respecto a la protección de equipos</a:t>
                      </a:r>
                      <a:r>
                        <a:rPr lang="es-ES" sz="1200" b="0" i="0" u="none" strike="noStrike" kern="1200" baseline="0" dirty="0">
                          <a:solidFill>
                            <a:srgbClr val="000000"/>
                          </a:solidFill>
                          <a:effectLst/>
                          <a:latin typeface="+mn-lt"/>
                          <a:ea typeface="+mn-ea"/>
                          <a:cs typeface="+mn-cs"/>
                        </a:rPr>
                        <a:t> </a:t>
                      </a:r>
                      <a:r>
                        <a:rPr lang="es-ES" sz="1200" b="0" i="0" u="none" strike="noStrike" kern="1200" dirty="0">
                          <a:solidFill>
                            <a:srgbClr val="000000"/>
                          </a:solidFill>
                          <a:effectLst/>
                          <a:latin typeface="+mn-lt"/>
                          <a:ea typeface="+mn-ea"/>
                          <a:cs typeface="+mn-cs"/>
                        </a:rPr>
                        <a:t>desatendidos, uso del correo electrónico con fines personales,</a:t>
                      </a:r>
                      <a:r>
                        <a:rPr lang="es-ES" sz="1200" b="0" i="0" u="none" strike="noStrike" kern="1200" baseline="0" dirty="0">
                          <a:solidFill>
                            <a:srgbClr val="000000"/>
                          </a:solidFill>
                          <a:effectLst/>
                          <a:latin typeface="+mn-lt"/>
                          <a:ea typeface="+mn-ea"/>
                          <a:cs typeface="+mn-cs"/>
                        </a:rPr>
                        <a:t> </a:t>
                      </a:r>
                      <a:r>
                        <a:rPr lang="es-ES" sz="1200" b="0" i="0" u="none" strike="noStrike" kern="1200" dirty="0">
                          <a:solidFill>
                            <a:srgbClr val="000000"/>
                          </a:solidFill>
                          <a:effectLst/>
                          <a:latin typeface="+mn-lt"/>
                          <a:ea typeface="+mn-ea"/>
                          <a:cs typeface="+mn-cs"/>
                        </a:rPr>
                        <a:t>medidas contra el acceso físico no autorizado a las instalaciones,</a:t>
                      </a:r>
                      <a:r>
                        <a:rPr lang="es-ES" sz="1200" b="0" i="0" u="none" strike="noStrike" kern="1200" baseline="0" dirty="0">
                          <a:solidFill>
                            <a:srgbClr val="000000"/>
                          </a:solidFill>
                          <a:effectLst/>
                          <a:latin typeface="+mn-lt"/>
                          <a:ea typeface="+mn-ea"/>
                          <a:cs typeface="+mn-cs"/>
                        </a:rPr>
                        <a:t> </a:t>
                      </a:r>
                      <a:r>
                        <a:rPr lang="es-ES" sz="1200" b="0" i="0" u="none" strike="noStrike" kern="1200" dirty="0">
                          <a:solidFill>
                            <a:srgbClr val="000000"/>
                          </a:solidFill>
                          <a:effectLst/>
                          <a:latin typeface="+mn-lt"/>
                          <a:ea typeface="+mn-ea"/>
                          <a:cs typeface="+mn-cs"/>
                        </a:rPr>
                        <a:t>etc. </a:t>
                      </a:r>
                    </a:p>
                  </a:txBody>
                  <a:tcPr marL="0" marR="0" marT="0" marB="0" anchor="ctr"/>
                </a:tc>
                <a:extLst>
                  <a:ext uri="{0D108BD9-81ED-4DB2-BD59-A6C34878D82A}">
                    <a16:rowId xmlns:a16="http://schemas.microsoft.com/office/drawing/2014/main" val="10002"/>
                  </a:ext>
                </a:extLst>
              </a:tr>
              <a:tr h="1149790">
                <a:tc>
                  <a:txBody>
                    <a:bodyPr/>
                    <a:lstStyle/>
                    <a:p>
                      <a:pPr marL="36000" algn="just" defTabSz="914400" rtl="0" eaLnBrk="1" fontAlgn="ctr" latinLnBrk="0" hangingPunct="1">
                        <a:lnSpc>
                          <a:spcPct val="100000"/>
                        </a:lnSpc>
                      </a:pPr>
                      <a:r>
                        <a:rPr lang="es-ES" sz="1200" b="1" i="0" u="none" strike="noStrike" kern="1200" dirty="0">
                          <a:solidFill>
                            <a:srgbClr val="000000"/>
                          </a:solidFill>
                          <a:effectLst/>
                          <a:latin typeface="+mn-lt"/>
                          <a:ea typeface="+mn-ea"/>
                          <a:cs typeface="+mn-cs"/>
                        </a:rPr>
                        <a:t>Precisa lo que se considera uso indebido?</a:t>
                      </a:r>
                    </a:p>
                  </a:txBody>
                  <a:tcPr marL="0" marR="0" marT="0" marB="0" anchor="ctr"/>
                </a:tc>
                <a:tc>
                  <a:txBody>
                    <a:bodyPr/>
                    <a:lstStyle/>
                    <a:p>
                      <a:pPr algn="just"/>
                      <a:r>
                        <a:rPr lang="es-ES" sz="1200" b="0" i="0" u="none" strike="noStrike" kern="1200" dirty="0">
                          <a:solidFill>
                            <a:srgbClr val="000000"/>
                          </a:solidFill>
                          <a:effectLst/>
                          <a:latin typeface="+mn-lt"/>
                          <a:ea typeface="+mn-ea"/>
                          <a:cs typeface="+mn-cs"/>
                        </a:rPr>
                        <a:t>Existen normativas que indican lo que se considera un</a:t>
                      </a:r>
                      <a:r>
                        <a:rPr lang="es-ES" sz="1200" b="0" i="0" u="none" strike="noStrike" kern="1200" baseline="0" dirty="0">
                          <a:solidFill>
                            <a:srgbClr val="000000"/>
                          </a:solidFill>
                          <a:effectLst/>
                          <a:latin typeface="+mn-lt"/>
                          <a:ea typeface="+mn-ea"/>
                          <a:cs typeface="+mn-cs"/>
                        </a:rPr>
                        <a:t> </a:t>
                      </a:r>
                      <a:r>
                        <a:rPr lang="es-ES" sz="1200" b="0" i="0" u="none" strike="noStrike" kern="1200" dirty="0">
                          <a:solidFill>
                            <a:srgbClr val="000000"/>
                          </a:solidFill>
                          <a:effectLst/>
                          <a:latin typeface="+mn-lt"/>
                          <a:ea typeface="+mn-ea"/>
                          <a:cs typeface="+mn-cs"/>
                        </a:rPr>
                        <a:t>uso indebido de los equipos (p. ej.: utilizar el ordenador para fines</a:t>
                      </a:r>
                      <a:r>
                        <a:rPr lang="es-ES" sz="1200" b="0" i="0" u="none" strike="noStrike" kern="1200" baseline="0" dirty="0">
                          <a:solidFill>
                            <a:srgbClr val="000000"/>
                          </a:solidFill>
                          <a:effectLst/>
                          <a:latin typeface="+mn-lt"/>
                          <a:ea typeface="+mn-ea"/>
                          <a:cs typeface="+mn-cs"/>
                        </a:rPr>
                        <a:t> </a:t>
                      </a:r>
                      <a:r>
                        <a:rPr lang="es-ES" sz="1200" b="0" i="0" u="none" strike="noStrike" kern="1200" dirty="0">
                          <a:solidFill>
                            <a:srgbClr val="000000"/>
                          </a:solidFill>
                          <a:effectLst/>
                          <a:latin typeface="+mn-lt"/>
                          <a:ea typeface="+mn-ea"/>
                          <a:cs typeface="+mn-cs"/>
                        </a:rPr>
                        <a:t>personales), los servicios (p. ej.: utilizar Internet para descargar</a:t>
                      </a:r>
                      <a:r>
                        <a:rPr lang="es-ES" sz="1200" b="0" i="0" u="none" strike="noStrike" kern="1200" baseline="0" dirty="0">
                          <a:solidFill>
                            <a:srgbClr val="000000"/>
                          </a:solidFill>
                          <a:effectLst/>
                          <a:latin typeface="+mn-lt"/>
                          <a:ea typeface="+mn-ea"/>
                          <a:cs typeface="+mn-cs"/>
                        </a:rPr>
                        <a:t> </a:t>
                      </a:r>
                      <a:r>
                        <a:rPr lang="es-ES" sz="1200" b="0" i="0" u="none" strike="noStrike" kern="1200" dirty="0">
                          <a:solidFill>
                            <a:srgbClr val="000000"/>
                          </a:solidFill>
                          <a:effectLst/>
                          <a:latin typeface="+mn-lt"/>
                          <a:ea typeface="+mn-ea"/>
                          <a:cs typeface="+mn-cs"/>
                        </a:rPr>
                        <a:t>contenidos no autorizados o inapropiados), las instalaciones (p.</a:t>
                      </a:r>
                      <a:r>
                        <a:rPr lang="es-ES" sz="1200" b="0" i="0" u="none" strike="noStrike" kern="1200" baseline="0" dirty="0">
                          <a:solidFill>
                            <a:srgbClr val="000000"/>
                          </a:solidFill>
                          <a:effectLst/>
                          <a:latin typeface="+mn-lt"/>
                          <a:ea typeface="+mn-ea"/>
                          <a:cs typeface="+mn-cs"/>
                        </a:rPr>
                        <a:t> </a:t>
                      </a:r>
                      <a:r>
                        <a:rPr lang="es-ES" sz="1200" b="0" i="0" u="none" strike="noStrike" kern="1200" dirty="0">
                          <a:solidFill>
                            <a:srgbClr val="000000"/>
                          </a:solidFill>
                          <a:effectLst/>
                          <a:latin typeface="+mn-lt"/>
                          <a:ea typeface="+mn-ea"/>
                          <a:cs typeface="+mn-cs"/>
                        </a:rPr>
                        <a:t>ej.: comer en la sala de servidores), la información (p. ej.: enviar</a:t>
                      </a:r>
                      <a:r>
                        <a:rPr lang="es-ES" sz="1200" b="0" i="0" u="none" strike="noStrike" kern="1200" baseline="0" dirty="0">
                          <a:solidFill>
                            <a:srgbClr val="000000"/>
                          </a:solidFill>
                          <a:effectLst/>
                          <a:latin typeface="+mn-lt"/>
                          <a:ea typeface="+mn-ea"/>
                          <a:cs typeface="+mn-cs"/>
                        </a:rPr>
                        <a:t> </a:t>
                      </a:r>
                      <a:r>
                        <a:rPr lang="es-ES" sz="1200" b="0" i="0" u="none" strike="noStrike" kern="1200" dirty="0">
                          <a:solidFill>
                            <a:srgbClr val="000000"/>
                          </a:solidFill>
                          <a:effectLst/>
                          <a:latin typeface="+mn-lt"/>
                          <a:ea typeface="+mn-ea"/>
                          <a:cs typeface="+mn-cs"/>
                        </a:rPr>
                        <a:t>datos</a:t>
                      </a:r>
                      <a:r>
                        <a:rPr lang="es-ES" sz="1200" b="0" i="0" u="none" strike="noStrike" kern="1200" baseline="0" dirty="0">
                          <a:solidFill>
                            <a:srgbClr val="000000"/>
                          </a:solidFill>
                          <a:effectLst/>
                          <a:latin typeface="+mn-lt"/>
                          <a:ea typeface="+mn-ea"/>
                          <a:cs typeface="+mn-cs"/>
                        </a:rPr>
                        <a:t> </a:t>
                      </a:r>
                      <a:r>
                        <a:rPr lang="es-ES" sz="1200" b="0" i="0" u="none" strike="noStrike" kern="1200" dirty="0">
                          <a:solidFill>
                            <a:srgbClr val="000000"/>
                          </a:solidFill>
                          <a:effectLst/>
                          <a:latin typeface="+mn-lt"/>
                          <a:ea typeface="+mn-ea"/>
                          <a:cs typeface="+mn-cs"/>
                        </a:rPr>
                        <a:t>confidenciales mediante correo electrónico sin cifrar), etc.</a:t>
                      </a:r>
                    </a:p>
                  </a:txBody>
                  <a:tcPr marL="0" marR="0" marT="0" marB="0" anchor="ctr"/>
                </a:tc>
                <a:extLst>
                  <a:ext uri="{0D108BD9-81ED-4DB2-BD59-A6C34878D82A}">
                    <a16:rowId xmlns:a16="http://schemas.microsoft.com/office/drawing/2014/main" val="10003"/>
                  </a:ext>
                </a:extLst>
              </a:tr>
              <a:tr h="370840">
                <a:tc>
                  <a:txBody>
                    <a:bodyPr/>
                    <a:lstStyle/>
                    <a:p>
                      <a:pPr marL="36000" algn="just" defTabSz="914400" rtl="0" eaLnBrk="1" fontAlgn="ctr" latinLnBrk="0" hangingPunct="1">
                        <a:lnSpc>
                          <a:spcPct val="100000"/>
                        </a:lnSpc>
                      </a:pPr>
                      <a:r>
                        <a:rPr lang="es-ES" sz="1200" b="1" i="0" u="none" strike="noStrike" kern="1200" dirty="0">
                          <a:solidFill>
                            <a:srgbClr val="000000"/>
                          </a:solidFill>
                          <a:effectLst/>
                          <a:latin typeface="+mn-lt"/>
                          <a:ea typeface="+mn-ea"/>
                          <a:cs typeface="+mn-cs"/>
                        </a:rPr>
                        <a:t>Incluye la responsabilidad del personal con respecto al cumplimiento o violación de estas normas? </a:t>
                      </a:r>
                    </a:p>
                  </a:txBody>
                  <a:tcPr marL="0" marR="0" marT="0" marB="0" anchor="ctr"/>
                </a:tc>
                <a:tc>
                  <a:txBody>
                    <a:bodyPr/>
                    <a:lstStyle/>
                    <a:p>
                      <a:r>
                        <a:rPr lang="es-ES" sz="1200" b="0" i="0" u="none" strike="noStrike" kern="1200" dirty="0">
                          <a:solidFill>
                            <a:srgbClr val="000000"/>
                          </a:solidFill>
                          <a:effectLst/>
                          <a:latin typeface="+mn-lt"/>
                          <a:ea typeface="+mn-ea"/>
                          <a:cs typeface="+mn-cs"/>
                        </a:rPr>
                        <a:t>Referencia</a:t>
                      </a:r>
                      <a:r>
                        <a:rPr lang="es-ES" sz="1200" b="0" i="0" u="none" strike="noStrike" kern="1200" baseline="0" dirty="0">
                          <a:solidFill>
                            <a:srgbClr val="000000"/>
                          </a:solidFill>
                          <a:effectLst/>
                          <a:latin typeface="+mn-lt"/>
                          <a:ea typeface="+mn-ea"/>
                          <a:cs typeface="+mn-cs"/>
                        </a:rPr>
                        <a:t> </a:t>
                      </a:r>
                      <a:r>
                        <a:rPr lang="es-ES" sz="1200" b="0" i="0" u="none" strike="noStrike" kern="1200" dirty="0">
                          <a:solidFill>
                            <a:srgbClr val="000000"/>
                          </a:solidFill>
                          <a:effectLst/>
                          <a:latin typeface="+mn-lt"/>
                          <a:ea typeface="+mn-ea"/>
                          <a:cs typeface="+mn-cs"/>
                        </a:rPr>
                        <a:t>a la Ley del Estatuto Básico del Empleado</a:t>
                      </a:r>
                      <a:r>
                        <a:rPr lang="es-ES" sz="1200" b="0" i="0" u="none" strike="noStrike" kern="1200" baseline="0" dirty="0">
                          <a:solidFill>
                            <a:srgbClr val="000000"/>
                          </a:solidFill>
                          <a:effectLst/>
                          <a:latin typeface="+mn-lt"/>
                          <a:ea typeface="+mn-ea"/>
                          <a:cs typeface="+mn-cs"/>
                        </a:rPr>
                        <a:t> </a:t>
                      </a:r>
                      <a:r>
                        <a:rPr lang="es-ES" sz="1200" b="0" i="0" u="none" strike="noStrike" kern="1200" dirty="0">
                          <a:solidFill>
                            <a:srgbClr val="000000"/>
                          </a:solidFill>
                          <a:effectLst/>
                          <a:latin typeface="+mn-lt"/>
                          <a:ea typeface="+mn-ea"/>
                          <a:cs typeface="+mn-cs"/>
                        </a:rPr>
                        <a:t>Público o del Trabajador?</a:t>
                      </a:r>
                    </a:p>
                  </a:txBody>
                  <a:tcPr marL="0" marR="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34366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 Marco Organizativo</a:t>
            </a: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899" y="5350834"/>
            <a:ext cx="6916846"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552" y="1812282"/>
            <a:ext cx="8320134" cy="333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62552" y="1238379"/>
            <a:ext cx="5518087" cy="369332"/>
          </a:xfrm>
          <a:prstGeom prst="rect">
            <a:avLst/>
          </a:prstGeom>
        </p:spPr>
        <p:txBody>
          <a:bodyPr wrap="square">
            <a:spAutoFit/>
          </a:bodyPr>
          <a:lstStyle/>
          <a:p>
            <a:r>
              <a:rPr lang="es-ES" b="1" u="sng" dirty="0">
                <a:solidFill>
                  <a:srgbClr val="C00000"/>
                </a:solidFill>
              </a:rPr>
              <a:t>ORG3, Procedimientos Operativos de Seguridad</a:t>
            </a:r>
            <a:endParaRPr lang="es-ES" dirty="0">
              <a:solidFill>
                <a:srgbClr val="C00000"/>
              </a:solidFill>
            </a:endParaRPr>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0615" y="124722"/>
            <a:ext cx="24003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0773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 Marco Organizativo</a:t>
            </a: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584831495"/>
              </p:ext>
            </p:extLst>
          </p:nvPr>
        </p:nvGraphicFramePr>
        <p:xfrm>
          <a:off x="155230" y="1179717"/>
          <a:ext cx="8573632" cy="3342439"/>
        </p:xfrm>
        <a:graphic>
          <a:graphicData uri="http://schemas.openxmlformats.org/drawingml/2006/table">
            <a:tbl>
              <a:tblPr firstRow="1" bandRow="1">
                <a:tableStyleId>{5C22544A-7EE6-4342-B048-85BDC9FD1C3A}</a:tableStyleId>
              </a:tblPr>
              <a:tblGrid>
                <a:gridCol w="3149285">
                  <a:extLst>
                    <a:ext uri="{9D8B030D-6E8A-4147-A177-3AD203B41FA5}">
                      <a16:colId xmlns:a16="http://schemas.microsoft.com/office/drawing/2014/main" val="20000"/>
                    </a:ext>
                  </a:extLst>
                </a:gridCol>
                <a:gridCol w="5424347">
                  <a:extLst>
                    <a:ext uri="{9D8B030D-6E8A-4147-A177-3AD203B41FA5}">
                      <a16:colId xmlns:a16="http://schemas.microsoft.com/office/drawing/2014/main" val="20001"/>
                    </a:ext>
                  </a:extLst>
                </a:gridCol>
              </a:tblGrid>
              <a:tr h="370840">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649435">
                <a:tc>
                  <a:txBody>
                    <a:bodyPr/>
                    <a:lstStyle/>
                    <a:p>
                      <a:pPr marL="36000" algn="just" fontAlgn="ctr">
                        <a:lnSpc>
                          <a:spcPct val="100000"/>
                        </a:lnSpc>
                        <a:spcBef>
                          <a:spcPts val="1200"/>
                        </a:spcBef>
                        <a:spcAft>
                          <a:spcPts val="1200"/>
                        </a:spcAft>
                      </a:pPr>
                      <a:r>
                        <a:rPr lang="es-ES" sz="1200" b="1" i="0" u="none" strike="noStrike" dirty="0">
                          <a:solidFill>
                            <a:srgbClr val="000000"/>
                          </a:solidFill>
                          <a:effectLst/>
                          <a:latin typeface="+mn-lt"/>
                        </a:rPr>
                        <a:t>Dispone de los procedimientos de seguridad escritos?  </a:t>
                      </a:r>
                    </a:p>
                  </a:txBody>
                  <a:tcPr marL="0" marR="0" marT="0" marB="0" anchor="ctr"/>
                </a:tc>
                <a:tc>
                  <a:txBody>
                    <a:bodyPr/>
                    <a:lstStyle/>
                    <a:p>
                      <a:pPr algn="just"/>
                      <a:r>
                        <a:rPr lang="es-ES" sz="1200" b="0" i="0" u="none" strike="noStrike" dirty="0">
                          <a:solidFill>
                            <a:srgbClr val="000000"/>
                          </a:solidFill>
                          <a:effectLst/>
                          <a:latin typeface="+mj-lt"/>
                        </a:rPr>
                        <a:t>Los procedimientos de seguridad están impresos o guardados en formato electrónico, los ha elaborado el responsable de seguridad, y están aprobados por el Comité STIC. </a:t>
                      </a:r>
                      <a:r>
                        <a:rPr lang="es-ES" sz="1200" b="0" i="0" u="none" strike="noStrike" kern="1200" dirty="0">
                          <a:solidFill>
                            <a:srgbClr val="000000"/>
                          </a:solidFill>
                          <a:effectLst/>
                          <a:latin typeface="+mj-lt"/>
                          <a:ea typeface="+mn-ea"/>
                          <a:cs typeface="+mn-cs"/>
                        </a:rPr>
                        <a:t>Además</a:t>
                      </a:r>
                      <a:r>
                        <a:rPr lang="es-ES" sz="1200" b="0" i="0" u="none" strike="noStrike" kern="1200" baseline="0" dirty="0">
                          <a:solidFill>
                            <a:srgbClr val="000000"/>
                          </a:solidFill>
                          <a:effectLst/>
                          <a:latin typeface="+mj-lt"/>
                          <a:ea typeface="+mn-ea"/>
                          <a:cs typeface="+mn-cs"/>
                        </a:rPr>
                        <a:t> debe </a:t>
                      </a:r>
                      <a:r>
                        <a:rPr lang="es-ES" sz="1200" b="0" i="0" u="none" strike="noStrike" kern="1200" dirty="0">
                          <a:solidFill>
                            <a:srgbClr val="000000"/>
                          </a:solidFill>
                          <a:effectLst/>
                          <a:latin typeface="+mj-lt"/>
                          <a:ea typeface="+mn-ea"/>
                          <a:cs typeface="+mn-cs"/>
                        </a:rPr>
                        <a:t>existe un procedimiento de revisión y firma regular. </a:t>
                      </a:r>
                    </a:p>
                    <a:p>
                      <a:pPr algn="just"/>
                      <a:r>
                        <a:rPr lang="es-ES" sz="1200" b="0" i="0" u="none" strike="noStrike" kern="1200" dirty="0">
                          <a:solidFill>
                            <a:srgbClr val="000000"/>
                          </a:solidFill>
                          <a:effectLst/>
                          <a:latin typeface="+mj-lt"/>
                          <a:ea typeface="+mn-ea"/>
                          <a:cs typeface="+mn-cs"/>
                        </a:rPr>
                        <a:t>Deben existir</a:t>
                      </a:r>
                      <a:r>
                        <a:rPr lang="es-ES" sz="1200" b="0" i="0" u="none" strike="noStrike" kern="1200" baseline="0" dirty="0">
                          <a:solidFill>
                            <a:srgbClr val="000000"/>
                          </a:solidFill>
                          <a:effectLst/>
                          <a:latin typeface="+mj-lt"/>
                          <a:ea typeface="+mn-ea"/>
                          <a:cs typeface="+mn-cs"/>
                        </a:rPr>
                        <a:t> </a:t>
                      </a:r>
                      <a:r>
                        <a:rPr lang="es-ES" sz="1200" b="0" i="0" u="none" strike="noStrike" kern="1200" dirty="0">
                          <a:solidFill>
                            <a:srgbClr val="000000"/>
                          </a:solidFill>
                          <a:effectLst/>
                          <a:latin typeface="+mj-lt"/>
                          <a:ea typeface="+mn-ea"/>
                          <a:cs typeface="+mn-cs"/>
                        </a:rPr>
                        <a:t>procedimientos para la mayoría de las actividades rutinarias,</a:t>
                      </a:r>
                      <a:r>
                        <a:rPr lang="es-ES" sz="1200" b="0" i="0" u="none" strike="noStrike" kern="1200" baseline="0" dirty="0">
                          <a:solidFill>
                            <a:srgbClr val="000000"/>
                          </a:solidFill>
                          <a:effectLst/>
                          <a:latin typeface="+mj-lt"/>
                          <a:ea typeface="+mn-ea"/>
                          <a:cs typeface="+mn-cs"/>
                        </a:rPr>
                        <a:t> </a:t>
                      </a:r>
                      <a:r>
                        <a:rPr lang="es-ES" sz="1200" b="0" i="0" u="none" strike="noStrike" kern="1200" dirty="0">
                          <a:solidFill>
                            <a:srgbClr val="000000"/>
                          </a:solidFill>
                          <a:effectLst/>
                          <a:latin typeface="+mj-lt"/>
                          <a:ea typeface="+mn-ea"/>
                          <a:cs typeface="+mn-cs"/>
                        </a:rPr>
                        <a:t>cuanto más próximo al 100% mejor (p. ej.: sobre el inventariado</a:t>
                      </a:r>
                      <a:r>
                        <a:rPr lang="es-ES" sz="1200" b="0" i="0" u="none" strike="noStrike" kern="1200" baseline="0" dirty="0">
                          <a:solidFill>
                            <a:srgbClr val="000000"/>
                          </a:solidFill>
                          <a:effectLst/>
                          <a:latin typeface="+mj-lt"/>
                          <a:ea typeface="+mn-ea"/>
                          <a:cs typeface="+mn-cs"/>
                        </a:rPr>
                        <a:t> </a:t>
                      </a:r>
                      <a:r>
                        <a:rPr lang="es-ES" sz="1200" b="0" i="0" u="none" strike="noStrike" kern="1200" dirty="0">
                          <a:solidFill>
                            <a:srgbClr val="000000"/>
                          </a:solidFill>
                          <a:effectLst/>
                          <a:latin typeface="+mj-lt"/>
                          <a:ea typeface="+mn-ea"/>
                          <a:cs typeface="+mn-cs"/>
                        </a:rPr>
                        <a:t>de activos, la modificación de reglas en el firewall, las tareas de</a:t>
                      </a:r>
                      <a:r>
                        <a:rPr lang="es-ES" sz="1200" b="0" i="0" u="none" strike="noStrike" kern="1200" baseline="0" dirty="0">
                          <a:solidFill>
                            <a:srgbClr val="000000"/>
                          </a:solidFill>
                          <a:effectLst/>
                          <a:latin typeface="+mj-lt"/>
                          <a:ea typeface="+mn-ea"/>
                          <a:cs typeface="+mn-cs"/>
                        </a:rPr>
                        <a:t> </a:t>
                      </a:r>
                      <a:r>
                        <a:rPr lang="es-ES" sz="1200" b="0" i="0" u="none" strike="noStrike" kern="1200" dirty="0">
                          <a:solidFill>
                            <a:srgbClr val="000000"/>
                          </a:solidFill>
                          <a:effectLst/>
                          <a:latin typeface="+mj-lt"/>
                          <a:ea typeface="+mn-ea"/>
                          <a:cs typeface="+mn-cs"/>
                        </a:rPr>
                        <a:t>copia de seguridad o backup, el alta de usuarios, etc.).</a:t>
                      </a:r>
                    </a:p>
                  </a:txBody>
                  <a:tcPr marL="0" marR="0" marT="0" marB="0" anchor="ctr"/>
                </a:tc>
                <a:extLst>
                  <a:ext uri="{0D108BD9-81ED-4DB2-BD59-A6C34878D82A}">
                    <a16:rowId xmlns:a16="http://schemas.microsoft.com/office/drawing/2014/main" val="10001"/>
                  </a:ext>
                </a:extLst>
              </a:tr>
              <a:tr h="662110">
                <a:tc>
                  <a:txBody>
                    <a:bodyPr/>
                    <a:lstStyle/>
                    <a:p>
                      <a:pPr marL="36000" algn="just" fontAlgn="ctr">
                        <a:lnSpc>
                          <a:spcPct val="100000"/>
                        </a:lnSpc>
                        <a:spcBef>
                          <a:spcPts val="1200"/>
                        </a:spcBef>
                        <a:spcAft>
                          <a:spcPts val="1200"/>
                        </a:spcAft>
                      </a:pPr>
                      <a:r>
                        <a:rPr lang="es-ES" sz="1200" b="1" i="0" u="none" strike="noStrike" dirty="0">
                          <a:solidFill>
                            <a:srgbClr val="000000"/>
                          </a:solidFill>
                          <a:effectLst/>
                          <a:latin typeface="+mn-lt"/>
                        </a:rPr>
                        <a:t>Incluye cómo llevar a cabo las tareas habituales? </a:t>
                      </a:r>
                    </a:p>
                  </a:txBody>
                  <a:tcPr marL="0" marR="0" marT="0" marB="0" anchor="ctr"/>
                </a:tc>
                <a:tc>
                  <a:txBody>
                    <a:bodyPr/>
                    <a:lstStyle/>
                    <a:p>
                      <a:pPr marL="36000" algn="just" fontAlgn="ctr">
                        <a:lnSpc>
                          <a:spcPct val="100000"/>
                        </a:lnSpc>
                        <a:spcBef>
                          <a:spcPts val="1200"/>
                        </a:spcBef>
                        <a:spcAft>
                          <a:spcPts val="1200"/>
                        </a:spcAft>
                      </a:pPr>
                      <a:r>
                        <a:rPr lang="es-ES" sz="1200" b="0" i="0" u="none" strike="noStrike" dirty="0">
                          <a:solidFill>
                            <a:srgbClr val="000000"/>
                          </a:solidFill>
                          <a:effectLst/>
                          <a:latin typeface="+mj-lt"/>
                        </a:rPr>
                        <a:t>Cada procedimiento debe cubrir, entre otros, en qué condiciones se aplica (alcance), qué se debe hacer, quién lo debe hacer, qué registros quedan de las actividades, entradas/</a:t>
                      </a:r>
                      <a:r>
                        <a:rPr lang="es-ES" sz="1200" b="0" i="0" u="none" strike="noStrike" dirty="0" err="1">
                          <a:solidFill>
                            <a:srgbClr val="000000"/>
                          </a:solidFill>
                          <a:effectLst/>
                          <a:latin typeface="+mj-lt"/>
                        </a:rPr>
                        <a:t>salidas,etc</a:t>
                      </a:r>
                      <a:r>
                        <a:rPr lang="es-ES" sz="1200" b="0" i="0" u="none" strike="noStrike" dirty="0">
                          <a:solidFill>
                            <a:srgbClr val="000000"/>
                          </a:solidFill>
                          <a:effectLst/>
                          <a:latin typeface="+mj-lt"/>
                        </a:rPr>
                        <a:t>..</a:t>
                      </a:r>
                    </a:p>
                  </a:txBody>
                  <a:tcPr marL="0" marR="0" marT="0" marB="0" anchor="ctr"/>
                </a:tc>
                <a:extLst>
                  <a:ext uri="{0D108BD9-81ED-4DB2-BD59-A6C34878D82A}">
                    <a16:rowId xmlns:a16="http://schemas.microsoft.com/office/drawing/2014/main" val="10002"/>
                  </a:ext>
                </a:extLst>
              </a:tr>
              <a:tr h="475609">
                <a:tc>
                  <a:txBody>
                    <a:bodyPr/>
                    <a:lstStyle/>
                    <a:p>
                      <a:pPr marL="36000" algn="just" fontAlgn="ctr">
                        <a:lnSpc>
                          <a:spcPct val="100000"/>
                        </a:lnSpc>
                        <a:spcBef>
                          <a:spcPts val="1200"/>
                        </a:spcBef>
                        <a:spcAft>
                          <a:spcPts val="1200"/>
                        </a:spcAft>
                      </a:pPr>
                      <a:r>
                        <a:rPr lang="es-ES" sz="1200" b="1" i="0" u="none" strike="noStrike" dirty="0">
                          <a:solidFill>
                            <a:srgbClr val="000000"/>
                          </a:solidFill>
                          <a:effectLst/>
                          <a:latin typeface="+mn-lt"/>
                        </a:rPr>
                        <a:t>Quién debe hacer cada tarea?</a:t>
                      </a:r>
                    </a:p>
                  </a:txBody>
                  <a:tcPr marL="0" marR="0" marT="0" marB="0" anchor="ctr"/>
                </a:tc>
                <a:tc>
                  <a:txBody>
                    <a:bodyPr/>
                    <a:lstStyle/>
                    <a:p>
                      <a:pPr marL="36000" algn="just" fontAlgn="ctr">
                        <a:lnSpc>
                          <a:spcPct val="100000"/>
                        </a:lnSpc>
                        <a:spcBef>
                          <a:spcPts val="1200"/>
                        </a:spcBef>
                        <a:spcAft>
                          <a:spcPts val="1200"/>
                        </a:spcAft>
                      </a:pPr>
                      <a:r>
                        <a:rPr lang="es-ES" sz="1200" b="0" i="0" u="none" strike="noStrike" kern="1200" dirty="0">
                          <a:solidFill>
                            <a:srgbClr val="000000"/>
                          </a:solidFill>
                          <a:effectLst/>
                          <a:latin typeface="+mn-lt"/>
                          <a:ea typeface="+mn-ea"/>
                          <a:cs typeface="+mn-cs"/>
                        </a:rPr>
                        <a:t>Se asigna a cada tarea a un rol (responsable STIC, administrador, operador, etc.).</a:t>
                      </a:r>
                    </a:p>
                  </a:txBody>
                  <a:tcPr marL="0" marR="0" marT="0" marB="0" anchor="ctr"/>
                </a:tc>
                <a:extLst>
                  <a:ext uri="{0D108BD9-81ED-4DB2-BD59-A6C34878D82A}">
                    <a16:rowId xmlns:a16="http://schemas.microsoft.com/office/drawing/2014/main" val="10003"/>
                  </a:ext>
                </a:extLst>
              </a:tr>
              <a:tr h="370840">
                <a:tc>
                  <a:txBody>
                    <a:bodyPr/>
                    <a:lstStyle/>
                    <a:p>
                      <a:pPr marL="36000" algn="just" fontAlgn="ctr">
                        <a:lnSpc>
                          <a:spcPct val="100000"/>
                        </a:lnSpc>
                        <a:spcBef>
                          <a:spcPts val="1200"/>
                        </a:spcBef>
                        <a:spcAft>
                          <a:spcPts val="1200"/>
                        </a:spcAft>
                      </a:pPr>
                      <a:r>
                        <a:rPr lang="es-ES" sz="1200" b="1" i="0" u="none" strike="noStrike" kern="1200" dirty="0">
                          <a:solidFill>
                            <a:srgbClr val="000000"/>
                          </a:solidFill>
                          <a:effectLst/>
                          <a:latin typeface="+mn-lt"/>
                          <a:ea typeface="+mn-ea"/>
                          <a:cs typeface="+mn-cs"/>
                        </a:rPr>
                        <a:t>Precisan cómo identificar y reportar comportamientos anómalos?</a:t>
                      </a:r>
                    </a:p>
                  </a:txBody>
                  <a:tcPr marL="0" marR="0" marT="0" marB="0" anchor="ctr"/>
                </a:tc>
                <a:tc>
                  <a:txBody>
                    <a:bodyPr/>
                    <a:lstStyle/>
                    <a:p>
                      <a:pPr marL="36000" marR="0" indent="0" algn="just" defTabSz="914400" rtl="0" eaLnBrk="1" fontAlgn="ctr" latinLnBrk="0" hangingPunct="1">
                        <a:lnSpc>
                          <a:spcPct val="100000"/>
                        </a:lnSpc>
                        <a:spcBef>
                          <a:spcPts val="1200"/>
                        </a:spcBef>
                        <a:spcAft>
                          <a:spcPts val="1200"/>
                        </a:spcAft>
                        <a:buClrTx/>
                        <a:buSzTx/>
                        <a:buFontTx/>
                        <a:buNone/>
                        <a:tabLst/>
                        <a:defRPr/>
                      </a:pPr>
                      <a:r>
                        <a:rPr lang="es-ES" sz="1200" b="0" i="0" u="none" strike="noStrike" kern="1200" dirty="0">
                          <a:solidFill>
                            <a:srgbClr val="000000"/>
                          </a:solidFill>
                          <a:effectLst/>
                          <a:latin typeface="+mn-lt"/>
                          <a:ea typeface="+mn-ea"/>
                          <a:cs typeface="+mn-cs"/>
                        </a:rPr>
                        <a:t>Existe un procedimiento que define qué se entiende por comportamiento anómalo</a:t>
                      </a:r>
                      <a:endParaRPr lang="es-ES" sz="12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04"/>
                  </a:ext>
                </a:extLst>
              </a:tr>
            </a:tbl>
          </a:graphicData>
        </a:graphic>
      </p:graphicFrame>
      <p:sp>
        <p:nvSpPr>
          <p:cNvPr id="5" name="4 Rectángulo"/>
          <p:cNvSpPr/>
          <p:nvPr/>
        </p:nvSpPr>
        <p:spPr>
          <a:xfrm>
            <a:off x="1018511" y="4573916"/>
            <a:ext cx="6894215" cy="1954381"/>
          </a:xfrm>
          <a:prstGeom prst="rect">
            <a:avLst/>
          </a:prstGeom>
        </p:spPr>
        <p:txBody>
          <a:bodyPr wrap="square">
            <a:spAutoFit/>
          </a:bodyPr>
          <a:lstStyle/>
          <a:p>
            <a:r>
              <a:rPr lang="es-ES" b="1" dirty="0"/>
              <a:t>Procedimientos típicos:</a:t>
            </a:r>
            <a:r>
              <a:rPr lang="es-ES" dirty="0"/>
              <a:t> </a:t>
            </a:r>
          </a:p>
          <a:p>
            <a:pPr marL="171450" indent="-171450">
              <a:buFont typeface="Wingdings" panose="05000000000000000000" pitchFamily="2" charset="2"/>
              <a:buChar char="q"/>
            </a:pPr>
            <a:r>
              <a:rPr lang="es-ES" sz="1300" b="1" dirty="0">
                <a:solidFill>
                  <a:schemeClr val="bg1">
                    <a:lumMod val="50000"/>
                  </a:schemeClr>
                </a:solidFill>
              </a:rPr>
              <a:t>Altas/Bajas de Recursos y Accesos</a:t>
            </a:r>
            <a:endParaRPr lang="es-ES" sz="1300" dirty="0">
              <a:solidFill>
                <a:schemeClr val="bg1">
                  <a:lumMod val="50000"/>
                </a:schemeClr>
              </a:solidFill>
            </a:endParaRPr>
          </a:p>
          <a:p>
            <a:pPr marL="171450" indent="-171450">
              <a:buFont typeface="Wingdings" panose="05000000000000000000" pitchFamily="2" charset="2"/>
              <a:buChar char="q"/>
            </a:pPr>
            <a:r>
              <a:rPr lang="es-ES" sz="1300" b="1" dirty="0">
                <a:solidFill>
                  <a:schemeClr val="bg1">
                    <a:lumMod val="50000"/>
                  </a:schemeClr>
                </a:solidFill>
              </a:rPr>
              <a:t>Gestión de Incidentes de Seguridad</a:t>
            </a:r>
          </a:p>
          <a:p>
            <a:pPr marL="171450" indent="-171450">
              <a:buFont typeface="Wingdings" panose="05000000000000000000" pitchFamily="2" charset="2"/>
              <a:buChar char="q"/>
            </a:pPr>
            <a:r>
              <a:rPr lang="es-ES" sz="1300" b="1" dirty="0">
                <a:solidFill>
                  <a:schemeClr val="bg1">
                    <a:lumMod val="50000"/>
                  </a:schemeClr>
                </a:solidFill>
              </a:rPr>
              <a:t>Gestión del Cambios</a:t>
            </a:r>
          </a:p>
          <a:p>
            <a:pPr marL="171450" indent="-171450">
              <a:buFont typeface="Wingdings" panose="05000000000000000000" pitchFamily="2" charset="2"/>
              <a:buChar char="q"/>
            </a:pPr>
            <a:r>
              <a:rPr lang="es-ES" sz="1300" b="1" dirty="0">
                <a:solidFill>
                  <a:schemeClr val="bg1">
                    <a:lumMod val="50000"/>
                  </a:schemeClr>
                </a:solidFill>
              </a:rPr>
              <a:t>Puesta en producción </a:t>
            </a:r>
          </a:p>
          <a:p>
            <a:pPr marL="171450" indent="-171450">
              <a:buFont typeface="Wingdings" panose="05000000000000000000" pitchFamily="2" charset="2"/>
              <a:buChar char="q"/>
            </a:pPr>
            <a:r>
              <a:rPr lang="es-ES" sz="1300" b="1" dirty="0">
                <a:solidFill>
                  <a:schemeClr val="bg1">
                    <a:lumMod val="50000"/>
                  </a:schemeClr>
                </a:solidFill>
              </a:rPr>
              <a:t>Copia de Seguridad</a:t>
            </a:r>
          </a:p>
          <a:p>
            <a:pPr marL="171450" indent="-171450">
              <a:buFont typeface="Wingdings" panose="05000000000000000000" pitchFamily="2" charset="2"/>
              <a:buChar char="q"/>
            </a:pPr>
            <a:r>
              <a:rPr lang="es-ES" sz="1300" b="1" dirty="0">
                <a:solidFill>
                  <a:schemeClr val="bg1">
                    <a:lumMod val="50000"/>
                  </a:schemeClr>
                </a:solidFill>
              </a:rPr>
              <a:t>Procedimientos operativos de TI/Servidores</a:t>
            </a:r>
          </a:p>
          <a:p>
            <a:pPr marL="171450" indent="-171450">
              <a:buFont typeface="Wingdings" panose="05000000000000000000" pitchFamily="2" charset="2"/>
              <a:buChar char="q"/>
            </a:pPr>
            <a:r>
              <a:rPr lang="es-ES" sz="1300" b="1" dirty="0">
                <a:solidFill>
                  <a:schemeClr val="bg1">
                    <a:lumMod val="50000"/>
                  </a:schemeClr>
                </a:solidFill>
              </a:rPr>
              <a:t>Etc…	</a:t>
            </a:r>
          </a:p>
          <a:p>
            <a:pPr marL="171450" indent="-171450">
              <a:buFont typeface="Wingdings" panose="05000000000000000000" pitchFamily="2" charset="2"/>
              <a:buChar char="q"/>
            </a:pPr>
            <a:endParaRPr lang="es-ES" sz="1200" b="1" dirty="0">
              <a:solidFill>
                <a:schemeClr val="bg1">
                  <a:lumMod val="50000"/>
                </a:schemeClr>
              </a:solidFill>
            </a:endParaRPr>
          </a:p>
        </p:txBody>
      </p:sp>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9870" y="4653481"/>
            <a:ext cx="1364055" cy="16722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359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 Marco Organizativo</a:t>
            </a:r>
            <a:endParaRPr lang="en-US" dirty="0"/>
          </a:p>
        </p:txBody>
      </p:sp>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221" y="5153278"/>
            <a:ext cx="1928773" cy="819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9107" y="252757"/>
            <a:ext cx="2213006" cy="717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032" y="1158609"/>
            <a:ext cx="4259732" cy="362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262549" y="1704722"/>
            <a:ext cx="8578081" cy="2923877"/>
          </a:xfrm>
          <a:prstGeom prst="rect">
            <a:avLst/>
          </a:prstGeom>
        </p:spPr>
        <p:txBody>
          <a:bodyPr wrap="square">
            <a:spAutoFit/>
          </a:bodyPr>
          <a:lstStyle/>
          <a:p>
            <a:r>
              <a:rPr lang="es-ES" sz="1600" b="1" dirty="0"/>
              <a:t>Se establecerá un </a:t>
            </a:r>
            <a:r>
              <a:rPr lang="es-ES" sz="1600" b="1" u="sng" dirty="0"/>
              <a:t>proceso formal de autorizaciones</a:t>
            </a:r>
            <a:r>
              <a:rPr lang="es-ES" sz="1600" b="1" dirty="0"/>
              <a:t> que cubra todos los elementos del sistema de información:</a:t>
            </a:r>
          </a:p>
          <a:p>
            <a:endParaRPr lang="es-ES" sz="800" dirty="0"/>
          </a:p>
          <a:p>
            <a:r>
              <a:rPr lang="es-ES" sz="1600" b="1" dirty="0"/>
              <a:t>a)</a:t>
            </a:r>
            <a:r>
              <a:rPr lang="es-ES" sz="1600" dirty="0"/>
              <a:t> Utilización de instalaciones, habituales y alternativas.</a:t>
            </a:r>
          </a:p>
          <a:p>
            <a:r>
              <a:rPr lang="es-ES" sz="1600" b="1" dirty="0"/>
              <a:t>b) </a:t>
            </a:r>
            <a:r>
              <a:rPr lang="es-ES" sz="1600" dirty="0"/>
              <a:t>Entrada de equipos en producción, en particular, equipos que involucren criptografía.</a:t>
            </a:r>
          </a:p>
          <a:p>
            <a:r>
              <a:rPr lang="es-ES" sz="1600" b="1" dirty="0"/>
              <a:t>c)</a:t>
            </a:r>
            <a:r>
              <a:rPr lang="es-ES" sz="1600" dirty="0"/>
              <a:t> Entrada de aplicaciones en producción.</a:t>
            </a:r>
          </a:p>
          <a:p>
            <a:r>
              <a:rPr lang="es-ES" sz="1600" b="1" dirty="0"/>
              <a:t>d) </a:t>
            </a:r>
            <a:r>
              <a:rPr lang="es-ES" sz="1600" dirty="0"/>
              <a:t>Establecimiento de enlaces de comunicaciones con otros sistemas.</a:t>
            </a:r>
          </a:p>
          <a:p>
            <a:r>
              <a:rPr lang="es-ES" sz="1600" b="1" dirty="0"/>
              <a:t>e)</a:t>
            </a:r>
            <a:r>
              <a:rPr lang="es-ES" sz="1600" dirty="0"/>
              <a:t> Utilización de medios de comunicación, habituales y alternativos.</a:t>
            </a:r>
          </a:p>
          <a:p>
            <a:r>
              <a:rPr lang="es-ES" sz="1600" b="1" dirty="0"/>
              <a:t>f)  </a:t>
            </a:r>
            <a:r>
              <a:rPr lang="es-ES" sz="1600" dirty="0"/>
              <a:t>Utilización de soportes de información.</a:t>
            </a:r>
          </a:p>
          <a:p>
            <a:r>
              <a:rPr lang="es-ES" sz="1600" b="1" dirty="0"/>
              <a:t>g) </a:t>
            </a:r>
            <a:r>
              <a:rPr lang="es-ES" sz="1600" dirty="0"/>
              <a:t>Utilización de equipos móviles. Se entenderá por equipos móviles ordenadores portátiles, smartphones, u otros de naturaleza análoga.</a:t>
            </a:r>
          </a:p>
          <a:p>
            <a:r>
              <a:rPr lang="es-ES" sz="1600" b="1" dirty="0"/>
              <a:t>h)</a:t>
            </a:r>
            <a:r>
              <a:rPr lang="es-ES" sz="1600" dirty="0"/>
              <a:t> Utilización de servicios de terceros, bajo contrato o convenio.</a:t>
            </a:r>
          </a:p>
        </p:txBody>
      </p:sp>
      <p:graphicFrame>
        <p:nvGraphicFramePr>
          <p:cNvPr id="4" name="Objeto 3">
            <a:extLst>
              <a:ext uri="{FF2B5EF4-FFF2-40B4-BE49-F238E27FC236}">
                <a16:creationId xmlns:a16="http://schemas.microsoft.com/office/drawing/2014/main" id="{A80648B6-48F9-4EBA-A565-137F0CEAF38C}"/>
              </a:ext>
            </a:extLst>
          </p:cNvPr>
          <p:cNvGraphicFramePr>
            <a:graphicFrameLocks noChangeAspect="1"/>
          </p:cNvGraphicFramePr>
          <p:nvPr>
            <p:extLst>
              <p:ext uri="{D42A27DB-BD31-4B8C-83A1-F6EECF244321}">
                <p14:modId xmlns:p14="http://schemas.microsoft.com/office/powerpoint/2010/main" val="3969705685"/>
              </p:ext>
            </p:extLst>
          </p:nvPr>
        </p:nvGraphicFramePr>
        <p:xfrm>
          <a:off x="4603764" y="4681061"/>
          <a:ext cx="2789975" cy="1695376"/>
        </p:xfrm>
        <a:graphic>
          <a:graphicData uri="http://schemas.openxmlformats.org/presentationml/2006/ole">
            <mc:AlternateContent xmlns:mc="http://schemas.openxmlformats.org/markup-compatibility/2006">
              <mc:Choice xmlns:v="urn:schemas-microsoft-com:vml" Requires="v">
                <p:oleObj spid="_x0000_s7178" name="Document" r:id="rId7" imgW="6122670" imgH="2988810" progId="Word.Document.12">
                  <p:link updateAutomatic="1"/>
                </p:oleObj>
              </mc:Choice>
              <mc:Fallback>
                <p:oleObj name="Document" r:id="rId7" imgW="6122670" imgH="2988810" progId="Word.Document.12">
                  <p:link updateAutomatic="1"/>
                  <p:pic>
                    <p:nvPicPr>
                      <p:cNvPr id="0" name=""/>
                      <p:cNvPicPr/>
                      <p:nvPr/>
                    </p:nvPicPr>
                    <p:blipFill>
                      <a:blip r:embed="rId8"/>
                      <a:stretch>
                        <a:fillRect/>
                      </a:stretch>
                    </p:blipFill>
                    <p:spPr>
                      <a:xfrm>
                        <a:off x="4603764" y="4681061"/>
                        <a:ext cx="2789975" cy="1695376"/>
                      </a:xfrm>
                      <a:prstGeom prst="rect">
                        <a:avLst/>
                      </a:prstGeom>
                      <a:ln w="12700">
                        <a:solidFill>
                          <a:schemeClr val="accent1"/>
                        </a:solidFill>
                      </a:ln>
                    </p:spPr>
                  </p:pic>
                </p:oleObj>
              </mc:Fallback>
            </mc:AlternateContent>
          </a:graphicData>
        </a:graphic>
      </p:graphicFrame>
    </p:spTree>
    <p:extLst>
      <p:ext uri="{BB962C8B-B14F-4D97-AF65-F5344CB8AC3E}">
        <p14:creationId xmlns:p14="http://schemas.microsoft.com/office/powerpoint/2010/main" val="4096054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sz="2400" dirty="0"/>
              <a:t>Agenda</a:t>
            </a:r>
          </a:p>
        </p:txBody>
      </p:sp>
      <p:sp>
        <p:nvSpPr>
          <p:cNvPr id="8" name="Rounded Rectangle 3"/>
          <p:cNvSpPr/>
          <p:nvPr/>
        </p:nvSpPr>
        <p:spPr bwMode="auto">
          <a:xfrm>
            <a:off x="352425" y="2411043"/>
            <a:ext cx="8543925" cy="360000"/>
          </a:xfrm>
          <a:prstGeom prst="roundRect">
            <a:avLst>
              <a:gd name="adj" fmla="val 27536"/>
            </a:avLst>
          </a:prstGeom>
          <a:solidFill>
            <a:srgbClr val="FFFFCC"/>
          </a:solidFill>
          <a:ln w="19050">
            <a:solidFill>
              <a:srgbClr val="FFC000"/>
            </a:solidFill>
            <a:headEnd/>
            <a:tailEnd/>
          </a:ln>
          <a:effectLst/>
        </p:spPr>
        <p:style>
          <a:lnRef idx="1">
            <a:schemeClr val="accent5"/>
          </a:lnRef>
          <a:fillRef idx="3">
            <a:schemeClr val="accent5"/>
          </a:fillRef>
          <a:effectRef idx="2">
            <a:schemeClr val="accent5"/>
          </a:effectRef>
          <a:fontRef idx="minor">
            <a:schemeClr val="lt1"/>
          </a:fontRef>
        </p:style>
        <p:txBody>
          <a:bodyPr wrap="none" rtlCol="0" anchor="ctr"/>
          <a:lstStyle/>
          <a:p>
            <a:pPr algn="ctr"/>
            <a:endParaRPr lang="es-ES" dirty="0">
              <a:solidFill>
                <a:schemeClr val="bg1"/>
              </a:solidFill>
            </a:endParaRPr>
          </a:p>
        </p:txBody>
      </p:sp>
      <p:sp>
        <p:nvSpPr>
          <p:cNvPr id="6" name="Content Placeholder 5"/>
          <p:cNvSpPr>
            <a:spLocks noGrp="1"/>
          </p:cNvSpPr>
          <p:nvPr>
            <p:ph idx="1"/>
          </p:nvPr>
        </p:nvSpPr>
        <p:spPr/>
        <p:txBody>
          <a:bodyPr/>
          <a:lstStyle/>
          <a:p>
            <a:pPr marL="0" indent="0">
              <a:buNone/>
            </a:pPr>
            <a:r>
              <a:rPr lang="es-ES" sz="2000" b="1" dirty="0"/>
              <a:t>Contenidos del módulo </a:t>
            </a:r>
          </a:p>
          <a:p>
            <a:pPr marL="742950" lvl="1" indent="-342900">
              <a:buFont typeface="+mj-lt"/>
              <a:buAutoNum type="arabicPeriod"/>
            </a:pPr>
            <a:r>
              <a:rPr lang="es-ES" sz="1800" dirty="0"/>
              <a:t>Conceptos Básicos del ENS.</a:t>
            </a:r>
          </a:p>
          <a:p>
            <a:pPr marL="742950" lvl="1" indent="-342900">
              <a:buFont typeface="+mj-lt"/>
              <a:buAutoNum type="arabicPeriod"/>
            </a:pPr>
            <a:r>
              <a:rPr lang="es-ES" sz="1800" dirty="0"/>
              <a:t>Marco Organizativo de la seguridad.</a:t>
            </a:r>
          </a:p>
          <a:p>
            <a:pPr marL="742950" lvl="1" indent="-342900">
              <a:buFont typeface="+mj-lt"/>
              <a:buAutoNum type="arabicPeriod"/>
            </a:pPr>
            <a:r>
              <a:rPr lang="es-ES" sz="1800" dirty="0"/>
              <a:t>Marco Operacional de la seguridad.</a:t>
            </a:r>
          </a:p>
          <a:p>
            <a:pPr marL="742950" lvl="1" indent="-342900">
              <a:buFont typeface="+mj-lt"/>
              <a:buAutoNum type="arabicPeriod"/>
            </a:pPr>
            <a:r>
              <a:rPr lang="es-ES" sz="1800" dirty="0"/>
              <a:t>Medidas de Protección.</a:t>
            </a:r>
          </a:p>
        </p:txBody>
      </p:sp>
    </p:spTree>
    <p:extLst>
      <p:ext uri="{BB962C8B-B14F-4D97-AF65-F5344CB8AC3E}">
        <p14:creationId xmlns:p14="http://schemas.microsoft.com/office/powerpoint/2010/main" val="2734160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III. Marco Operacional</a:t>
            </a:r>
            <a:endParaRPr lang="en-US"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80" y="1463675"/>
            <a:ext cx="7790537" cy="441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3704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a:t>III. </a:t>
            </a:r>
            <a:r>
              <a:rPr lang="es-ES" dirty="0"/>
              <a:t>Marco Operacional</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699" y="1263147"/>
            <a:ext cx="8096250"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800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sz="2400" dirty="0"/>
              <a:t>Agenda</a:t>
            </a:r>
          </a:p>
        </p:txBody>
      </p:sp>
      <p:sp>
        <p:nvSpPr>
          <p:cNvPr id="8" name="Rounded Rectangle 3"/>
          <p:cNvSpPr/>
          <p:nvPr/>
        </p:nvSpPr>
        <p:spPr bwMode="auto">
          <a:xfrm>
            <a:off x="270891" y="1703935"/>
            <a:ext cx="8543925" cy="360000"/>
          </a:xfrm>
          <a:prstGeom prst="roundRect">
            <a:avLst>
              <a:gd name="adj" fmla="val 27536"/>
            </a:avLst>
          </a:prstGeom>
          <a:solidFill>
            <a:srgbClr val="FFFFCC"/>
          </a:solidFill>
          <a:ln w="19050">
            <a:solidFill>
              <a:srgbClr val="FFC000"/>
            </a:solidFill>
            <a:headEnd/>
            <a:tailEnd/>
          </a:ln>
          <a:effectLst/>
        </p:spPr>
        <p:style>
          <a:lnRef idx="1">
            <a:schemeClr val="accent5"/>
          </a:lnRef>
          <a:fillRef idx="3">
            <a:schemeClr val="accent5"/>
          </a:fillRef>
          <a:effectRef idx="2">
            <a:schemeClr val="accent5"/>
          </a:effectRef>
          <a:fontRef idx="minor">
            <a:schemeClr val="lt1"/>
          </a:fontRef>
        </p:style>
        <p:txBody>
          <a:bodyPr wrap="none" rtlCol="0" anchor="ctr"/>
          <a:lstStyle/>
          <a:p>
            <a:pPr algn="ctr"/>
            <a:endParaRPr lang="es-ES" dirty="0">
              <a:solidFill>
                <a:schemeClr val="bg1"/>
              </a:solidFill>
            </a:endParaRPr>
          </a:p>
        </p:txBody>
      </p:sp>
      <p:sp>
        <p:nvSpPr>
          <p:cNvPr id="6" name="Content Placeholder 5"/>
          <p:cNvSpPr>
            <a:spLocks noGrp="1"/>
          </p:cNvSpPr>
          <p:nvPr>
            <p:ph idx="1"/>
          </p:nvPr>
        </p:nvSpPr>
        <p:spPr/>
        <p:txBody>
          <a:bodyPr/>
          <a:lstStyle/>
          <a:p>
            <a:pPr marL="0" indent="0">
              <a:buNone/>
            </a:pPr>
            <a:r>
              <a:rPr lang="es-ES" sz="2000" b="1" dirty="0"/>
              <a:t>Contenidos del módulo </a:t>
            </a:r>
          </a:p>
          <a:p>
            <a:pPr marL="742950" lvl="1" indent="-342900">
              <a:buFont typeface="+mj-lt"/>
              <a:buAutoNum type="arabicPeriod"/>
            </a:pPr>
            <a:r>
              <a:rPr lang="es-ES" sz="1800" dirty="0"/>
              <a:t>Conceptos básicos del ENS</a:t>
            </a:r>
          </a:p>
          <a:p>
            <a:pPr marL="742950" lvl="1" indent="-342900">
              <a:buFont typeface="+mj-lt"/>
              <a:buAutoNum type="arabicPeriod"/>
            </a:pPr>
            <a:r>
              <a:rPr lang="es-ES" sz="1800" dirty="0"/>
              <a:t>Marco Organizativo de la Seguridad</a:t>
            </a:r>
          </a:p>
          <a:p>
            <a:pPr marL="742950" lvl="1" indent="-342900">
              <a:buFont typeface="+mj-lt"/>
              <a:buAutoNum type="arabicPeriod"/>
            </a:pPr>
            <a:r>
              <a:rPr lang="es-ES" sz="1800" dirty="0"/>
              <a:t>Marco Operacional de la Seguridad</a:t>
            </a:r>
          </a:p>
          <a:p>
            <a:pPr marL="742950" lvl="1" indent="-342900">
              <a:buFont typeface="+mj-lt"/>
              <a:buAutoNum type="arabicPeriod"/>
            </a:pPr>
            <a:r>
              <a:rPr lang="es-ES" sz="1800" dirty="0"/>
              <a:t>Medidas de Protección</a:t>
            </a:r>
          </a:p>
        </p:txBody>
      </p:sp>
    </p:spTree>
    <p:extLst>
      <p:ext uri="{BB962C8B-B14F-4D97-AF65-F5344CB8AC3E}">
        <p14:creationId xmlns:p14="http://schemas.microsoft.com/office/powerpoint/2010/main" val="569044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65" y="36214"/>
            <a:ext cx="4037189" cy="787651"/>
          </a:xfrm>
        </p:spPr>
        <p:txBody>
          <a:bodyPr/>
          <a:lstStyle/>
          <a:p>
            <a:r>
              <a:rPr lang="es-ES" dirty="0"/>
              <a:t>III. Marco Operacional</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93" y="1114801"/>
            <a:ext cx="8018009" cy="5285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079" y="1114801"/>
            <a:ext cx="3521859" cy="867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7638" y="181400"/>
            <a:ext cx="246697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6934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71190" y="1622920"/>
            <a:ext cx="7333309" cy="1477328"/>
          </a:xfrm>
          <a:prstGeom prst="rect">
            <a:avLst/>
          </a:prstGeom>
        </p:spPr>
        <p:txBody>
          <a:bodyPr wrap="square">
            <a:spAutoFit/>
          </a:bodyPr>
          <a:lstStyle/>
          <a:p>
            <a:pPr marL="285750" indent="-285750" algn="just">
              <a:buFont typeface="Wingdings" panose="05000000000000000000" pitchFamily="2" charset="2"/>
              <a:buChar char="q"/>
            </a:pPr>
            <a:r>
              <a:rPr lang="es-ES" sz="1500" dirty="0"/>
              <a:t>Tener en cuenta el análisis de riesgos. </a:t>
            </a:r>
          </a:p>
          <a:p>
            <a:pPr marL="285750" indent="-285750" algn="just">
              <a:buFont typeface="Wingdings" panose="05000000000000000000" pitchFamily="2" charset="2"/>
              <a:buChar char="q"/>
            </a:pPr>
            <a:r>
              <a:rPr lang="es-ES" sz="1500" dirty="0"/>
              <a:t>Ajustarse a la arquitectura de seguridad.</a:t>
            </a:r>
          </a:p>
          <a:p>
            <a:pPr marL="285750" indent="-285750" algn="just">
              <a:buFont typeface="Wingdings" panose="05000000000000000000" pitchFamily="2" charset="2"/>
              <a:buChar char="q"/>
            </a:pPr>
            <a:r>
              <a:rPr lang="es-ES" sz="1500" dirty="0"/>
              <a:t>Prever los recursos necesarios, esfuerzo y medios económicos para la implantación.</a:t>
            </a:r>
          </a:p>
          <a:p>
            <a:pPr marL="285750" indent="-285750" algn="just">
              <a:buFont typeface="Wingdings" panose="05000000000000000000" pitchFamily="2" charset="2"/>
              <a:buChar char="q"/>
            </a:pPr>
            <a:r>
              <a:rPr lang="es-ES" sz="1500" dirty="0"/>
              <a:t>Atender tanto a las necesidades técnicas, cómo a la necesaria concienciación y formación de las personas que van a trabajar con los componentes.</a:t>
            </a:r>
          </a:p>
        </p:txBody>
      </p:sp>
      <p:sp>
        <p:nvSpPr>
          <p:cNvPr id="4" name="3 Rectángulo"/>
          <p:cNvSpPr/>
          <p:nvPr/>
        </p:nvSpPr>
        <p:spPr>
          <a:xfrm>
            <a:off x="371188" y="3131309"/>
            <a:ext cx="8496679" cy="1938992"/>
          </a:xfrm>
          <a:prstGeom prst="rect">
            <a:avLst/>
          </a:prstGeom>
        </p:spPr>
        <p:txBody>
          <a:bodyPr wrap="square">
            <a:spAutoFit/>
          </a:bodyPr>
          <a:lstStyle/>
          <a:p>
            <a:pPr algn="just"/>
            <a:r>
              <a:rPr lang="es-ES" sz="1500" b="1" dirty="0"/>
              <a:t>Disponer de una normativa o instrucción técnica </a:t>
            </a:r>
            <a:r>
              <a:rPr lang="es-ES" sz="1500" dirty="0"/>
              <a:t>que detalle los elementos que se deben tener en cuenta antes de la adquisición de nuevos componentes del sistema (</a:t>
            </a:r>
            <a:r>
              <a:rPr lang="es-ES" sz="1500" dirty="0" err="1"/>
              <a:t>xej</a:t>
            </a:r>
            <a:r>
              <a:rPr lang="es-ES" sz="1500" dirty="0"/>
              <a:t>, adquisición de un servidor, firewall, antivirus, cinta de backup, etc.).</a:t>
            </a:r>
          </a:p>
          <a:p>
            <a:pPr algn="just"/>
            <a:endParaRPr lang="es-ES" sz="1500" dirty="0"/>
          </a:p>
          <a:p>
            <a:pPr algn="just"/>
            <a:r>
              <a:rPr lang="es-ES" sz="1500" b="1" dirty="0"/>
              <a:t>Disponer de un documento que indica las medidas de seguridad requeridas para los nuevos componentes adquiridos y su cumplimiento</a:t>
            </a:r>
            <a:r>
              <a:rPr lang="es-ES" sz="1500" dirty="0"/>
              <a:t> (</a:t>
            </a:r>
            <a:r>
              <a:rPr lang="es-ES" sz="1500" i="1" dirty="0" err="1"/>
              <a:t>xej</a:t>
            </a:r>
            <a:r>
              <a:rPr lang="es-ES" sz="1500" i="1" dirty="0"/>
              <a:t>, un checklist con los requisitos que debe tener un firewall: cifrado </a:t>
            </a:r>
            <a:r>
              <a:rPr lang="es-ES" sz="1500" i="1" dirty="0" err="1"/>
              <a:t>IPSec</a:t>
            </a:r>
            <a:r>
              <a:rPr lang="es-ES" sz="1500" i="1" dirty="0"/>
              <a:t>, stateful </a:t>
            </a:r>
            <a:r>
              <a:rPr lang="es-ES" sz="1500" i="1" dirty="0" err="1"/>
              <a:t>packet</a:t>
            </a:r>
            <a:r>
              <a:rPr lang="es-ES" sz="1500" i="1" dirty="0"/>
              <a:t> </a:t>
            </a:r>
            <a:r>
              <a:rPr lang="es-ES" sz="1500" i="1" dirty="0" err="1"/>
              <a:t>inspection</a:t>
            </a:r>
            <a:r>
              <a:rPr lang="es-ES" sz="1500" i="1" dirty="0"/>
              <a:t>...) </a:t>
            </a:r>
            <a:r>
              <a:rPr lang="es-ES" sz="1500" dirty="0"/>
              <a:t>y su correspondiente indicación sobre si lo cubre o no (en cuyo caso se debe argumentar el motivo)</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63" y="1128195"/>
            <a:ext cx="5296209" cy="4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620" y="230958"/>
            <a:ext cx="2408814" cy="767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154565" y="36214"/>
            <a:ext cx="4037189" cy="787651"/>
          </a:xfrm>
        </p:spPr>
        <p:txBody>
          <a:bodyPr/>
          <a:lstStyle/>
          <a:p>
            <a:r>
              <a:rPr lang="es-ES" dirty="0"/>
              <a:t>III. Marco Operacional</a:t>
            </a:r>
            <a:endParaRPr lang="en-US" dirty="0"/>
          </a:p>
        </p:txBody>
      </p:sp>
    </p:spTree>
    <p:extLst>
      <p:ext uri="{BB962C8B-B14F-4D97-AF65-F5344CB8AC3E}">
        <p14:creationId xmlns:p14="http://schemas.microsoft.com/office/powerpoint/2010/main" val="1543115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III. Marco Operacional</a:t>
            </a:r>
            <a:endParaRPr lang="en-US" dirty="0"/>
          </a:p>
        </p:txBody>
      </p:sp>
      <p:sp>
        <p:nvSpPr>
          <p:cNvPr id="4" name="3 Rectángulo"/>
          <p:cNvSpPr/>
          <p:nvPr/>
        </p:nvSpPr>
        <p:spPr>
          <a:xfrm>
            <a:off x="203700" y="1783669"/>
            <a:ext cx="8650589" cy="3785652"/>
          </a:xfrm>
          <a:prstGeom prst="rect">
            <a:avLst/>
          </a:prstGeom>
        </p:spPr>
        <p:txBody>
          <a:bodyPr wrap="square">
            <a:spAutoFit/>
          </a:bodyPr>
          <a:lstStyle/>
          <a:p>
            <a:pPr marL="285750" indent="-285750" algn="just">
              <a:buFont typeface="Wingdings" panose="05000000000000000000" pitchFamily="2" charset="2"/>
              <a:buChar char="q"/>
            </a:pPr>
            <a:r>
              <a:rPr lang="es-ES" sz="1600" dirty="0"/>
              <a:t>Todas las palabras se quedan cortas para insistir en la conveniencia de recurrir a componentes probados, evaluados y, a ser posible, certificados. </a:t>
            </a:r>
          </a:p>
          <a:p>
            <a:pPr marL="285750" indent="-285750" algn="just">
              <a:buFont typeface="Wingdings" panose="05000000000000000000" pitchFamily="2" charset="2"/>
              <a:buChar char="q"/>
            </a:pPr>
            <a:r>
              <a:rPr lang="es-ES" sz="1600" dirty="0"/>
              <a:t>Desarrollar los propios componentes exige un apreciable nivel de formación, un considerable esfuerzo y una capacidad de mantenimiento de la seguridad frente a vulnerabilidades, defectos y nuevas amenazas. </a:t>
            </a:r>
          </a:p>
          <a:p>
            <a:pPr marL="285750" indent="-285750" algn="just">
              <a:buFont typeface="Wingdings" panose="05000000000000000000" pitchFamily="2" charset="2"/>
              <a:buChar char="q"/>
            </a:pPr>
            <a:r>
              <a:rPr lang="es-ES" sz="1600" dirty="0"/>
              <a:t>Todo esto se simplifica notablemente recurriendo a componentes de terceras partes siempre y cuando dichos componentes estén asegurados para protegernos de acuerdo a nuestras necesidades y frente a nuestras amenazas.</a:t>
            </a:r>
          </a:p>
          <a:p>
            <a:pPr marL="285750" indent="-285750" algn="just">
              <a:buFont typeface="Wingdings" panose="05000000000000000000" pitchFamily="2" charset="2"/>
              <a:buChar char="q"/>
            </a:pPr>
            <a:r>
              <a:rPr lang="es-ES" sz="1600" dirty="0"/>
              <a:t>Esto quiere decir que antes de adquirir un producto, por muy acreditado que esté, hay que cerciorarse de que cubre nuestras necesidades específicas.</a:t>
            </a:r>
          </a:p>
          <a:p>
            <a:r>
              <a:rPr lang="es-ES" sz="1600" dirty="0"/>
              <a:t> </a:t>
            </a:r>
          </a:p>
          <a:p>
            <a:r>
              <a:rPr lang="es-ES" sz="1600" b="1" u="sng" dirty="0"/>
              <a:t>El empleo de componentes certificados requiere: </a:t>
            </a:r>
            <a:endParaRPr lang="es-ES" sz="1600" dirty="0"/>
          </a:p>
          <a:p>
            <a:pPr marL="285750" indent="-285750">
              <a:buFont typeface="Wingdings" panose="05000000000000000000" pitchFamily="2" charset="2"/>
              <a:buChar char="§"/>
            </a:pPr>
            <a:r>
              <a:rPr lang="es-ES" sz="1600" dirty="0"/>
              <a:t>un esfuerzo preliminar de validación: idoneidad para el caso. </a:t>
            </a:r>
          </a:p>
          <a:p>
            <a:pPr marL="285750" indent="-285750">
              <a:buFont typeface="Wingdings" panose="05000000000000000000" pitchFamily="2" charset="2"/>
              <a:buChar char="§"/>
            </a:pPr>
            <a:r>
              <a:rPr lang="es-ES" sz="1600" dirty="0"/>
              <a:t>un esfuerzo de implantación: adquisición y formación. </a:t>
            </a:r>
          </a:p>
          <a:p>
            <a:pPr marL="285750" indent="-285750">
              <a:buFont typeface="Wingdings" panose="05000000000000000000" pitchFamily="2" charset="2"/>
              <a:buChar char="§"/>
            </a:pPr>
            <a:r>
              <a:rPr lang="es-ES" sz="1600" dirty="0"/>
              <a:t>y un esfuerzo continuo de actualizaciones para no perder garantías.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432" y="4472411"/>
            <a:ext cx="1592215" cy="17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064" y="168285"/>
            <a:ext cx="2562225"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140" y="1297316"/>
            <a:ext cx="4123855" cy="33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68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III. Marco Operacional</a:t>
            </a: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4248631935"/>
              </p:ext>
            </p:extLst>
          </p:nvPr>
        </p:nvGraphicFramePr>
        <p:xfrm>
          <a:off x="128070" y="1197824"/>
          <a:ext cx="8573632" cy="2199640"/>
        </p:xfrm>
        <a:graphic>
          <a:graphicData uri="http://schemas.openxmlformats.org/drawingml/2006/table">
            <a:tbl>
              <a:tblPr firstRow="1" bandRow="1">
                <a:tableStyleId>{5C22544A-7EE6-4342-B048-85BDC9FD1C3A}</a:tableStyleId>
              </a:tblPr>
              <a:tblGrid>
                <a:gridCol w="3149285">
                  <a:extLst>
                    <a:ext uri="{9D8B030D-6E8A-4147-A177-3AD203B41FA5}">
                      <a16:colId xmlns:a16="http://schemas.microsoft.com/office/drawing/2014/main" val="20000"/>
                    </a:ext>
                  </a:extLst>
                </a:gridCol>
                <a:gridCol w="5424347">
                  <a:extLst>
                    <a:ext uri="{9D8B030D-6E8A-4147-A177-3AD203B41FA5}">
                      <a16:colId xmlns:a16="http://schemas.microsoft.com/office/drawing/2014/main" val="20001"/>
                    </a:ext>
                  </a:extLst>
                </a:gridCol>
              </a:tblGrid>
              <a:tr h="370840">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370840">
                <a:tc>
                  <a:txBody>
                    <a:bodyPr/>
                    <a:lstStyle/>
                    <a:p>
                      <a:pPr marL="72000" algn="just" defTabSz="914400" rtl="0" eaLnBrk="1" fontAlgn="ctr" latinLnBrk="0" hangingPunct="1"/>
                      <a:r>
                        <a:rPr lang="es-ES" sz="1200" b="1" i="0" u="none" strike="noStrike" kern="1200" dirty="0">
                          <a:solidFill>
                            <a:srgbClr val="000000"/>
                          </a:solidFill>
                          <a:effectLst/>
                          <a:latin typeface="+mn-lt"/>
                          <a:ea typeface="+mn-ea"/>
                          <a:cs typeface="+mn-cs"/>
                        </a:rPr>
                        <a:t>Se utilizan sistemas, productos o equipos cuyas funcionalidades de seguridad y su nivel hayan sido evaluados conforme a normas europeas o internacionales? </a:t>
                      </a:r>
                      <a:br>
                        <a:rPr lang="es-ES" sz="1200" b="1" i="0" u="none" strike="noStrike" kern="1200" dirty="0">
                          <a:solidFill>
                            <a:srgbClr val="000000"/>
                          </a:solidFill>
                          <a:effectLst/>
                          <a:latin typeface="+mn-lt"/>
                          <a:ea typeface="+mn-ea"/>
                          <a:cs typeface="+mn-cs"/>
                        </a:rPr>
                      </a:br>
                      <a:endParaRPr lang="es-ES" sz="1200" b="1" i="0" u="none" strike="noStrike" kern="1200" dirty="0">
                        <a:solidFill>
                          <a:srgbClr val="000000"/>
                        </a:solidFill>
                        <a:effectLst/>
                        <a:latin typeface="+mn-lt"/>
                        <a:ea typeface="+mn-ea"/>
                        <a:cs typeface="+mn-cs"/>
                      </a:endParaRPr>
                    </a:p>
                  </a:txBody>
                  <a:tcPr marL="0" marR="0" marT="0" marB="0" anchor="ctr"/>
                </a:tc>
                <a:tc rowSpan="2">
                  <a:txBody>
                    <a:bodyPr/>
                    <a:lstStyle/>
                    <a:p>
                      <a:pPr marL="243450" indent="-171450" algn="just" fontAlgn="ctr">
                        <a:buFont typeface="Arial" panose="020B0604020202020204" pitchFamily="34" charset="0"/>
                        <a:buChar char="•"/>
                      </a:pPr>
                      <a:endParaRPr lang="es-ES" sz="1000" b="0" i="0" u="none" strike="noStrike" kern="1200" dirty="0">
                        <a:solidFill>
                          <a:srgbClr val="000000"/>
                        </a:solidFill>
                        <a:effectLst/>
                        <a:latin typeface="+mj-lt"/>
                        <a:ea typeface="+mn-ea"/>
                        <a:cs typeface="+mn-cs"/>
                      </a:endParaRPr>
                    </a:p>
                    <a:p>
                      <a:pPr marL="72000" indent="0" algn="just" fontAlgn="ctr">
                        <a:buFont typeface="Arial" panose="020B0604020202020204" pitchFamily="34" charset="0"/>
                        <a:buNone/>
                      </a:pPr>
                      <a:r>
                        <a:rPr lang="es-ES" sz="1000" kern="1200" dirty="0">
                          <a:solidFill>
                            <a:schemeClr val="dk1"/>
                          </a:solidFill>
                          <a:effectLst/>
                          <a:latin typeface="+mn-lt"/>
                          <a:ea typeface="+mn-ea"/>
                          <a:cs typeface="+mn-cs"/>
                        </a:rPr>
                        <a:t>Para la certificación de la seguridad funcional de productos y sistemas, la norma fundamental es la llamada “</a:t>
                      </a:r>
                      <a:r>
                        <a:rPr lang="es-ES" sz="1000" kern="1200" dirty="0" err="1">
                          <a:solidFill>
                            <a:schemeClr val="dk1"/>
                          </a:solidFill>
                          <a:effectLst/>
                          <a:latin typeface="+mn-lt"/>
                          <a:ea typeface="+mn-ea"/>
                          <a:cs typeface="+mn-cs"/>
                        </a:rPr>
                        <a:t>Common</a:t>
                      </a:r>
                      <a:r>
                        <a:rPr lang="es-ES" sz="1000" kern="1200" dirty="0">
                          <a:solidFill>
                            <a:schemeClr val="dk1"/>
                          </a:solidFill>
                          <a:effectLst/>
                          <a:latin typeface="+mn-lt"/>
                          <a:ea typeface="+mn-ea"/>
                          <a:cs typeface="+mn-cs"/>
                        </a:rPr>
                        <a:t> </a:t>
                      </a:r>
                      <a:r>
                        <a:rPr lang="es-ES" sz="1000" kern="1200" dirty="0" err="1">
                          <a:solidFill>
                            <a:schemeClr val="dk1"/>
                          </a:solidFill>
                          <a:effectLst/>
                          <a:latin typeface="+mn-lt"/>
                          <a:ea typeface="+mn-ea"/>
                          <a:cs typeface="+mn-cs"/>
                        </a:rPr>
                        <a:t>Criteria</a:t>
                      </a:r>
                      <a:r>
                        <a:rPr lang="es-ES" sz="1000" kern="1200" dirty="0">
                          <a:solidFill>
                            <a:schemeClr val="dk1"/>
                          </a:solidFill>
                          <a:effectLst/>
                          <a:latin typeface="+mn-lt"/>
                          <a:ea typeface="+mn-ea"/>
                          <a:cs typeface="+mn-cs"/>
                        </a:rPr>
                        <a:t> </a:t>
                      </a:r>
                      <a:r>
                        <a:rPr lang="es-ES" sz="1000" kern="1200" dirty="0" err="1">
                          <a:solidFill>
                            <a:schemeClr val="dk1"/>
                          </a:solidFill>
                          <a:effectLst/>
                          <a:latin typeface="+mn-lt"/>
                          <a:ea typeface="+mn-ea"/>
                          <a:cs typeface="+mn-cs"/>
                        </a:rPr>
                        <a:t>for</a:t>
                      </a:r>
                      <a:r>
                        <a:rPr lang="es-ES" sz="1000" kern="1200" dirty="0">
                          <a:solidFill>
                            <a:schemeClr val="dk1"/>
                          </a:solidFill>
                          <a:effectLst/>
                          <a:latin typeface="+mn-lt"/>
                          <a:ea typeface="+mn-ea"/>
                          <a:cs typeface="+mn-cs"/>
                        </a:rPr>
                        <a:t> </a:t>
                      </a:r>
                      <a:r>
                        <a:rPr lang="es-ES" sz="1000" kern="1200" dirty="0" err="1">
                          <a:solidFill>
                            <a:schemeClr val="dk1"/>
                          </a:solidFill>
                          <a:effectLst/>
                          <a:latin typeface="+mn-lt"/>
                          <a:ea typeface="+mn-ea"/>
                          <a:cs typeface="+mn-cs"/>
                        </a:rPr>
                        <a:t>Information</a:t>
                      </a:r>
                      <a:r>
                        <a:rPr lang="es-ES" sz="1000" kern="1200" dirty="0">
                          <a:solidFill>
                            <a:schemeClr val="dk1"/>
                          </a:solidFill>
                          <a:effectLst/>
                          <a:latin typeface="+mn-lt"/>
                          <a:ea typeface="+mn-ea"/>
                          <a:cs typeface="+mn-cs"/>
                        </a:rPr>
                        <a:t> </a:t>
                      </a:r>
                      <a:r>
                        <a:rPr lang="es-ES" sz="1000" kern="1200" dirty="0" err="1">
                          <a:solidFill>
                            <a:schemeClr val="dk1"/>
                          </a:solidFill>
                          <a:effectLst/>
                          <a:latin typeface="+mn-lt"/>
                          <a:ea typeface="+mn-ea"/>
                          <a:cs typeface="+mn-cs"/>
                        </a:rPr>
                        <a:t>Technology</a:t>
                      </a:r>
                      <a:r>
                        <a:rPr lang="es-ES" sz="1000" kern="1200" dirty="0">
                          <a:solidFill>
                            <a:schemeClr val="dk1"/>
                          </a:solidFill>
                          <a:effectLst/>
                          <a:latin typeface="+mn-lt"/>
                          <a:ea typeface="+mn-ea"/>
                          <a:cs typeface="+mn-cs"/>
                        </a:rPr>
                        <a:t> Security </a:t>
                      </a:r>
                      <a:r>
                        <a:rPr lang="es-ES" sz="1000" kern="1200" dirty="0" err="1">
                          <a:solidFill>
                            <a:schemeClr val="dk1"/>
                          </a:solidFill>
                          <a:effectLst/>
                          <a:latin typeface="+mn-lt"/>
                          <a:ea typeface="+mn-ea"/>
                          <a:cs typeface="+mn-cs"/>
                        </a:rPr>
                        <a:t>Evaluation</a:t>
                      </a:r>
                      <a:r>
                        <a:rPr lang="es-ES" sz="1000" kern="1200" dirty="0">
                          <a:solidFill>
                            <a:schemeClr val="dk1"/>
                          </a:solidFill>
                          <a:effectLst/>
                          <a:latin typeface="+mn-lt"/>
                          <a:ea typeface="+mn-ea"/>
                          <a:cs typeface="+mn-cs"/>
                        </a:rPr>
                        <a:t>” (CC), o criterios comunes para la evaluación de la seguridad de las tecnologías de la información. Esta guía utiliza conceptos y términos de esta norma, que son, en esencia, extrapolables a las otras normas utilizadas por el Organismo de Certificación. La norma CC se publica igualmente como ISO/IEC 15408, siendo equivalentes en su contenido. </a:t>
                      </a:r>
                      <a:br>
                        <a:rPr lang="es-ES" sz="1000" b="0" i="0" u="none" strike="noStrike" kern="1200" dirty="0">
                          <a:solidFill>
                            <a:srgbClr val="000000"/>
                          </a:solidFill>
                          <a:effectLst/>
                          <a:latin typeface="+mj-lt"/>
                          <a:ea typeface="+mn-ea"/>
                          <a:cs typeface="+mn-cs"/>
                        </a:rPr>
                      </a:br>
                      <a:endParaRPr lang="es-ES" sz="1000" b="0" i="0" u="none" strike="noStrike" kern="1200" dirty="0">
                        <a:solidFill>
                          <a:srgbClr val="000000"/>
                        </a:solidFill>
                        <a:effectLst/>
                        <a:latin typeface="+mj-lt"/>
                        <a:ea typeface="+mn-ea"/>
                        <a:cs typeface="+mn-cs"/>
                      </a:endParaRPr>
                    </a:p>
                  </a:txBody>
                  <a:tcPr marL="0" marR="0" marT="0" marB="0"/>
                </a:tc>
                <a:extLst>
                  <a:ext uri="{0D108BD9-81ED-4DB2-BD59-A6C34878D82A}">
                    <a16:rowId xmlns:a16="http://schemas.microsoft.com/office/drawing/2014/main" val="10001"/>
                  </a:ext>
                </a:extLst>
              </a:tr>
              <a:tr h="370840">
                <a:tc>
                  <a:txBody>
                    <a:bodyPr/>
                    <a:lstStyle/>
                    <a:p>
                      <a:pPr marL="72000" algn="just" defTabSz="914400" rtl="0" eaLnBrk="1" fontAlgn="ctr" latinLnBrk="0" hangingPunct="1"/>
                      <a:r>
                        <a:rPr lang="es-ES" sz="1200" b="1" i="0" u="none" strike="noStrike" kern="1200" dirty="0">
                          <a:solidFill>
                            <a:srgbClr val="000000"/>
                          </a:solidFill>
                          <a:effectLst/>
                          <a:latin typeface="+mn-lt"/>
                          <a:ea typeface="+mn-ea"/>
                          <a:cs typeface="+mn-cs"/>
                        </a:rPr>
                        <a:t>Y están certificados por entidades independientes reconocidos por el Esquema Nacional de Evaluación y Certificación de Seguridad de las Tecnologías de la Información?</a:t>
                      </a:r>
                    </a:p>
                  </a:txBody>
                  <a:tcPr marL="0" marR="0" marT="0" marB="0" anchor="ctr"/>
                </a:tc>
                <a:tc vMerge="1">
                  <a:txBody>
                    <a:bodyPr/>
                    <a:lstStyle/>
                    <a:p>
                      <a:pPr marL="243450" indent="-171450" algn="just" fontAlgn="ctr">
                        <a:buFont typeface="Arial" panose="020B0604020202020204" pitchFamily="34" charset="0"/>
                        <a:buChar char="•"/>
                      </a:pPr>
                      <a:endParaRPr lang="es-ES" sz="1200" b="0" i="0" u="none" strike="noStrike" kern="1200" dirty="0">
                        <a:solidFill>
                          <a:srgbClr val="000000"/>
                        </a:solidFill>
                        <a:effectLst/>
                        <a:latin typeface="+mj-lt"/>
                        <a:ea typeface="+mn-ea"/>
                        <a:cs typeface="+mn-cs"/>
                      </a:endParaRPr>
                    </a:p>
                  </a:txBody>
                  <a:tcPr marL="0" marR="0" marT="0" marB="0" anchor="ctr"/>
                </a:tc>
                <a:extLst>
                  <a:ext uri="{0D108BD9-81ED-4DB2-BD59-A6C34878D82A}">
                    <a16:rowId xmlns:a16="http://schemas.microsoft.com/office/drawing/2014/main" val="10002"/>
                  </a:ext>
                </a:extLst>
              </a:tr>
            </a:tbl>
          </a:graphicData>
        </a:graphic>
      </p:graphicFrame>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428" y="3675706"/>
            <a:ext cx="1930673" cy="26137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056" y="3541583"/>
            <a:ext cx="2314528" cy="28782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9172" y="3541583"/>
            <a:ext cx="2056023" cy="27479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99370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III. Marco Operacional</a:t>
            </a:r>
            <a:endParaRPr lang="en-US" dirty="0"/>
          </a:p>
        </p:txBody>
      </p:sp>
      <p:sp>
        <p:nvSpPr>
          <p:cNvPr id="4" name="3 Rectángulo"/>
          <p:cNvSpPr/>
          <p:nvPr/>
        </p:nvSpPr>
        <p:spPr>
          <a:xfrm>
            <a:off x="203700" y="1563885"/>
            <a:ext cx="8732069" cy="2308324"/>
          </a:xfrm>
          <a:prstGeom prst="rect">
            <a:avLst/>
          </a:prstGeom>
        </p:spPr>
        <p:txBody>
          <a:bodyPr wrap="square">
            <a:spAutoFit/>
          </a:bodyPr>
          <a:lstStyle/>
          <a:p>
            <a:pPr algn="just"/>
            <a:r>
              <a:rPr lang="es-ES" sz="1600" dirty="0"/>
              <a:t>Trata de asegurar que los servicios sean capaces de atender las demandas crecientes, y también que la organización sea capaz de ofrecer un mismo servicio a más usuarios sin que se produzcan problemas por dimensionamiento. </a:t>
            </a:r>
          </a:p>
          <a:p>
            <a:pPr algn="just"/>
            <a:endParaRPr lang="es-ES" sz="1600" dirty="0"/>
          </a:p>
          <a:p>
            <a:pPr algn="just"/>
            <a:r>
              <a:rPr lang="es-ES" sz="1600" dirty="0"/>
              <a:t>Debe existe un </a:t>
            </a:r>
            <a:r>
              <a:rPr lang="es-ES" sz="1600" b="1" u="sng" dirty="0"/>
              <a:t>estudio previo</a:t>
            </a:r>
            <a:r>
              <a:rPr lang="es-ES" sz="1600" dirty="0"/>
              <a:t> a cada adquisición realizada o planificada que ofrece unas conclusiones respecto de la capacidad de los medios presentes o la necesidad de medios adicionales respecto a </a:t>
            </a:r>
            <a:r>
              <a:rPr lang="es-ES" sz="1600" b="1" i="1" dirty="0"/>
              <a:t>procesamiento, almacenamiento, ancho de banda, personal e instalaciones.</a:t>
            </a:r>
            <a:endParaRPr lang="es-ES" sz="1600" dirty="0"/>
          </a:p>
          <a:p>
            <a:pPr algn="just"/>
            <a:r>
              <a:rPr lang="es-ES" sz="1600" b="1" dirty="0">
                <a:solidFill>
                  <a:srgbClr val="FF0000"/>
                </a:solidFill>
              </a:rPr>
              <a:t>[nivel ALTO]</a:t>
            </a:r>
            <a:r>
              <a:rPr lang="es-ES" sz="1600" dirty="0"/>
              <a:t> el  estudio previo está aprobado por Dirección</a:t>
            </a:r>
          </a:p>
        </p:txBody>
      </p:sp>
      <p:sp>
        <p:nvSpPr>
          <p:cNvPr id="3" name="2 Rectángulo"/>
          <p:cNvSpPr/>
          <p:nvPr/>
        </p:nvSpPr>
        <p:spPr>
          <a:xfrm>
            <a:off x="289183" y="1178018"/>
            <a:ext cx="5861605" cy="369332"/>
          </a:xfrm>
          <a:prstGeom prst="rect">
            <a:avLst/>
          </a:prstGeom>
        </p:spPr>
        <p:txBody>
          <a:bodyPr wrap="none">
            <a:spAutoFit/>
          </a:bodyPr>
          <a:lstStyle/>
          <a:p>
            <a:r>
              <a:rPr lang="es-ES" b="1" u="sng" dirty="0">
                <a:solidFill>
                  <a:srgbClr val="C00000"/>
                </a:solidFill>
              </a:rPr>
              <a:t>OP.PL4-Dimensionamiento/Gestión de Capacidades</a:t>
            </a:r>
            <a:endParaRPr lang="es-ES" dirty="0">
              <a:solidFill>
                <a:srgbClr val="C00000"/>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769" y="290778"/>
            <a:ext cx="2993774" cy="649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07" y="4265722"/>
            <a:ext cx="8578162"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5981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III. Marco Operacional</a:t>
            </a:r>
            <a:endParaRPr lang="en-US" dirty="0"/>
          </a:p>
        </p:txBody>
      </p:sp>
      <p:sp>
        <p:nvSpPr>
          <p:cNvPr id="4" name="3 Rectángulo"/>
          <p:cNvSpPr/>
          <p:nvPr/>
        </p:nvSpPr>
        <p:spPr>
          <a:xfrm>
            <a:off x="203701" y="1791014"/>
            <a:ext cx="8732069" cy="2308324"/>
          </a:xfrm>
          <a:prstGeom prst="rect">
            <a:avLst/>
          </a:prstGeom>
        </p:spPr>
        <p:txBody>
          <a:bodyPr wrap="square">
            <a:spAutoFit/>
          </a:bodyPr>
          <a:lstStyle/>
          <a:p>
            <a:pPr algn="just"/>
            <a:r>
              <a:rPr lang="es-ES" sz="1600" dirty="0"/>
              <a:t>Trata de asegurar que los servicios sean capaces de atender las demandas crecientes, y también que la organización sea capaz de ofrecer un mismo servicio a más usuarios sin que se produzcan problemas por dimensionamiento. </a:t>
            </a:r>
          </a:p>
          <a:p>
            <a:pPr algn="just"/>
            <a:endParaRPr lang="es-ES" sz="1600" dirty="0"/>
          </a:p>
          <a:p>
            <a:pPr algn="just"/>
            <a:r>
              <a:rPr lang="es-ES" sz="1600" dirty="0"/>
              <a:t>Debe existe un </a:t>
            </a:r>
            <a:r>
              <a:rPr lang="es-ES" sz="1600" b="1" u="sng" dirty="0"/>
              <a:t>estudio previo</a:t>
            </a:r>
            <a:r>
              <a:rPr lang="es-ES" sz="1600" dirty="0"/>
              <a:t> a cada adquisición realizada o planificada que ofrece unas conclusiones respecto de la capacidad de los medios presentes o la necesidad de medios adicionales respecto a </a:t>
            </a:r>
            <a:r>
              <a:rPr lang="es-ES" sz="1600" b="1" i="1" dirty="0"/>
              <a:t>procesamiento, almacenamiento, ancho de banda, personal e instalaciones.</a:t>
            </a:r>
            <a:endParaRPr lang="es-ES" sz="1600" dirty="0"/>
          </a:p>
          <a:p>
            <a:pPr algn="just"/>
            <a:r>
              <a:rPr lang="es-ES" sz="1600" b="1" dirty="0">
                <a:solidFill>
                  <a:srgbClr val="FF0000"/>
                </a:solidFill>
              </a:rPr>
              <a:t>[nivel ALTO]</a:t>
            </a:r>
            <a:r>
              <a:rPr lang="es-ES" sz="1600" dirty="0"/>
              <a:t> el  estudio previo está aprobado por Dirección</a:t>
            </a:r>
          </a:p>
        </p:txBody>
      </p:sp>
      <p:sp>
        <p:nvSpPr>
          <p:cNvPr id="3" name="2 Rectángulo"/>
          <p:cNvSpPr/>
          <p:nvPr/>
        </p:nvSpPr>
        <p:spPr>
          <a:xfrm>
            <a:off x="289183" y="1178018"/>
            <a:ext cx="5861605" cy="369332"/>
          </a:xfrm>
          <a:prstGeom prst="rect">
            <a:avLst/>
          </a:prstGeom>
        </p:spPr>
        <p:txBody>
          <a:bodyPr wrap="none">
            <a:spAutoFit/>
          </a:bodyPr>
          <a:lstStyle/>
          <a:p>
            <a:r>
              <a:rPr lang="es-ES" b="1" u="sng" dirty="0">
                <a:solidFill>
                  <a:srgbClr val="C00000"/>
                </a:solidFill>
              </a:rPr>
              <a:t>OP.PL4-Dimensionamiento/Gestión de Capacidades</a:t>
            </a:r>
            <a:endParaRPr lang="es-ES" dirty="0">
              <a:solidFill>
                <a:srgbClr val="C000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302" y="4163627"/>
            <a:ext cx="6572815" cy="2131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769" y="290778"/>
            <a:ext cx="2993774" cy="649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084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III. Marco Operacional</a:t>
            </a:r>
            <a:endParaRPr lang="en-US" dirty="0"/>
          </a:p>
        </p:txBody>
      </p:sp>
      <p:sp>
        <p:nvSpPr>
          <p:cNvPr id="4" name="3 Rectángulo"/>
          <p:cNvSpPr/>
          <p:nvPr/>
        </p:nvSpPr>
        <p:spPr>
          <a:xfrm>
            <a:off x="203701" y="1791014"/>
            <a:ext cx="8732069" cy="4524315"/>
          </a:xfrm>
          <a:prstGeom prst="rect">
            <a:avLst/>
          </a:prstGeom>
        </p:spPr>
        <p:txBody>
          <a:bodyPr wrap="square">
            <a:spAutoFit/>
          </a:bodyPr>
          <a:lstStyle/>
          <a:p>
            <a:r>
              <a:rPr lang="es-ES" sz="1600" dirty="0"/>
              <a:t>Se debe asignar un identificador singular para usuario que accede al sistema, </a:t>
            </a:r>
            <a:r>
              <a:rPr lang="es-ES" sz="1600" b="1" u="sng" dirty="0"/>
              <a:t>de forma que:  </a:t>
            </a:r>
            <a:endParaRPr lang="es-ES" sz="1600" dirty="0"/>
          </a:p>
          <a:p>
            <a:pPr marL="285750" indent="-285750">
              <a:buFont typeface="Wingdings" panose="05000000000000000000" pitchFamily="2" charset="2"/>
              <a:buChar char="q"/>
            </a:pPr>
            <a:r>
              <a:rPr lang="es-ES" sz="1600" dirty="0"/>
              <a:t> Se pueda saber quién recibe qué derechos de acceso </a:t>
            </a:r>
          </a:p>
          <a:p>
            <a:pPr marL="285750" indent="-285750">
              <a:buFont typeface="Wingdings" panose="05000000000000000000" pitchFamily="2" charset="2"/>
              <a:buChar char="q"/>
            </a:pPr>
            <a:r>
              <a:rPr lang="es-ES" sz="1600" dirty="0"/>
              <a:t> Se pueda saber quién ha hecho qué, para corregir o para perseguir </a:t>
            </a:r>
          </a:p>
          <a:p>
            <a:endParaRPr lang="es-ES" sz="1600" dirty="0"/>
          </a:p>
          <a:p>
            <a:r>
              <a:rPr lang="es-ES" sz="1600" dirty="0"/>
              <a:t>La identificación de usuarios suele ir asociada a una "cuenta de usuario". A menudo se habla de "derechos de una cuenta" para referirse a los derechos del titular de la cuenta. Se dice que los derechos de un usuario son los de su cuenta en el sistema.</a:t>
            </a:r>
          </a:p>
          <a:p>
            <a:r>
              <a:rPr lang="es-ES" sz="1600" dirty="0"/>
              <a:t> </a:t>
            </a:r>
          </a:p>
          <a:p>
            <a:r>
              <a:rPr lang="es-ES" sz="1600" b="1" dirty="0"/>
              <a:t>Las cuentas deben ser inhabilitadas cuando:</a:t>
            </a:r>
            <a:endParaRPr lang="es-ES" sz="1600" dirty="0"/>
          </a:p>
          <a:p>
            <a:pPr marL="285750" indent="-285750" algn="just">
              <a:buFont typeface="Wingdings" panose="05000000000000000000" pitchFamily="2" charset="2"/>
              <a:buChar char="q"/>
            </a:pPr>
            <a:r>
              <a:rPr lang="es-ES" sz="1600" dirty="0"/>
              <a:t>El usuario deja la organización.</a:t>
            </a:r>
          </a:p>
          <a:p>
            <a:pPr marL="285750" indent="-285750" algn="just">
              <a:buFont typeface="Wingdings" panose="05000000000000000000" pitchFamily="2" charset="2"/>
              <a:buChar char="q"/>
            </a:pPr>
            <a:r>
              <a:rPr lang="es-ES" sz="1600" dirty="0"/>
              <a:t>Cesa en la función para la cual se requería la cuenta de usuario. </a:t>
            </a:r>
          </a:p>
          <a:p>
            <a:pPr marL="285750" indent="-285750" algn="just">
              <a:buFont typeface="Wingdings" panose="05000000000000000000" pitchFamily="2" charset="2"/>
              <a:buChar char="q"/>
            </a:pPr>
            <a:r>
              <a:rPr lang="es-ES" sz="1600" dirty="0"/>
              <a:t>La persona que lo autorizó da orden en contra. </a:t>
            </a:r>
          </a:p>
          <a:p>
            <a:pPr marL="285750" indent="-285750" algn="just">
              <a:buFont typeface="Wingdings" panose="05000000000000000000" pitchFamily="2" charset="2"/>
              <a:buChar char="q"/>
            </a:pPr>
            <a:r>
              <a:rPr lang="es-ES" sz="1600" dirty="0"/>
              <a:t>Las cuentas deben ser retenidas durante el periodo necesario para atender a las necesidades de  trazabilidad de los registros de actividad asociados a una cuenta (periodo de retención) </a:t>
            </a:r>
          </a:p>
          <a:p>
            <a:pPr marL="285750" indent="-285750" algn="just">
              <a:buFont typeface="Wingdings" panose="05000000000000000000" pitchFamily="2" charset="2"/>
              <a:buChar char="q"/>
            </a:pPr>
            <a:r>
              <a:rPr lang="es-ES" sz="1600" dirty="0"/>
              <a:t>No deben existir 2 cuentas con el mismo identificador, de forma que no se puedan confundir dos usuarios ni se puedan imputar actividades a usuarios diferentes </a:t>
            </a:r>
          </a:p>
          <a:p>
            <a:endParaRPr lang="es-ES" sz="1600" dirty="0"/>
          </a:p>
        </p:txBody>
      </p:sp>
      <p:sp>
        <p:nvSpPr>
          <p:cNvPr id="3" name="2 Rectángulo"/>
          <p:cNvSpPr/>
          <p:nvPr/>
        </p:nvSpPr>
        <p:spPr>
          <a:xfrm>
            <a:off x="289183" y="1178018"/>
            <a:ext cx="2745367" cy="369332"/>
          </a:xfrm>
          <a:prstGeom prst="rect">
            <a:avLst/>
          </a:prstGeom>
        </p:spPr>
        <p:txBody>
          <a:bodyPr wrap="none">
            <a:spAutoFit/>
          </a:bodyPr>
          <a:lstStyle/>
          <a:p>
            <a:r>
              <a:rPr lang="es-ES" b="1" u="sng" dirty="0">
                <a:solidFill>
                  <a:srgbClr val="C00000"/>
                </a:solidFill>
              </a:rPr>
              <a:t>OP.ACC1-Identificación</a:t>
            </a:r>
            <a:endParaRPr lang="es-ES" dirty="0">
              <a:solidFill>
                <a:srgbClr val="C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944" y="297005"/>
            <a:ext cx="3066201" cy="635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0106" y="3271327"/>
            <a:ext cx="1552575" cy="156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810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III. Marco Operacional</a:t>
            </a: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646595083"/>
              </p:ext>
            </p:extLst>
          </p:nvPr>
        </p:nvGraphicFramePr>
        <p:xfrm>
          <a:off x="218604" y="1206877"/>
          <a:ext cx="8573632" cy="5157470"/>
        </p:xfrm>
        <a:graphic>
          <a:graphicData uri="http://schemas.openxmlformats.org/drawingml/2006/table">
            <a:tbl>
              <a:tblPr firstRow="1" bandRow="1">
                <a:tableStyleId>{5C22544A-7EE6-4342-B048-85BDC9FD1C3A}</a:tableStyleId>
              </a:tblPr>
              <a:tblGrid>
                <a:gridCol w="3149285">
                  <a:extLst>
                    <a:ext uri="{9D8B030D-6E8A-4147-A177-3AD203B41FA5}">
                      <a16:colId xmlns:a16="http://schemas.microsoft.com/office/drawing/2014/main" val="20000"/>
                    </a:ext>
                  </a:extLst>
                </a:gridCol>
                <a:gridCol w="5424347">
                  <a:extLst>
                    <a:ext uri="{9D8B030D-6E8A-4147-A177-3AD203B41FA5}">
                      <a16:colId xmlns:a16="http://schemas.microsoft.com/office/drawing/2014/main" val="20001"/>
                    </a:ext>
                  </a:extLst>
                </a:gridCol>
              </a:tblGrid>
              <a:tr h="370840">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370840">
                <a:tc>
                  <a:txBody>
                    <a:bodyPr/>
                    <a:lstStyle/>
                    <a:p>
                      <a:pPr algn="just" fontAlgn="ctr"/>
                      <a:r>
                        <a:rPr lang="es-ES" sz="1200" b="1" i="0" u="none" strike="noStrike" kern="1200" dirty="0">
                          <a:solidFill>
                            <a:srgbClr val="000000"/>
                          </a:solidFill>
                          <a:effectLst/>
                          <a:latin typeface="+mn-lt"/>
                          <a:ea typeface="+mn-ea"/>
                          <a:cs typeface="+mn-cs"/>
                        </a:rPr>
                        <a:t> Cada entidad (usuario o proceso) que accede al sistema tiene identificador único?</a:t>
                      </a:r>
                    </a:p>
                  </a:txBody>
                  <a:tcPr marL="6350" marR="6350" marT="6350" marB="0" anchor="ctr"/>
                </a:tc>
                <a:tc>
                  <a:txBody>
                    <a:bodyPr/>
                    <a:lstStyle/>
                    <a:p>
                      <a:pPr algn="just" fontAlgn="ctr"/>
                      <a:r>
                        <a:rPr lang="es-ES" sz="1200" b="0" i="0" u="none" strike="noStrike" kern="1200" dirty="0">
                          <a:solidFill>
                            <a:srgbClr val="000000"/>
                          </a:solidFill>
                          <a:effectLst/>
                          <a:latin typeface="+mj-lt"/>
                          <a:ea typeface="+mn-ea"/>
                          <a:cs typeface="+mn-cs"/>
                        </a:rPr>
                        <a:t>Dispone de un procedimiento documentado para la creación de nuevos usuarios del sistema que especifica que no se puede crear un identificador para varios usuarios. Dispone de una normativa documentada que especifica que los usuarios no pueden compartir su identificador con nadie. La lista de usuarios del sistema no muestra usuarios generales </a:t>
                      </a:r>
                      <a:r>
                        <a:rPr lang="es-ES" sz="1200" b="0" i="1" u="none" strike="noStrike" kern="1200" dirty="0">
                          <a:solidFill>
                            <a:srgbClr val="000000"/>
                          </a:solidFill>
                          <a:effectLst/>
                          <a:latin typeface="+mj-lt"/>
                          <a:ea typeface="+mn-ea"/>
                          <a:cs typeface="+mn-cs"/>
                        </a:rPr>
                        <a:t>(p.ej: administración, dirección, sistemas, becario, etc.).</a:t>
                      </a:r>
                    </a:p>
                  </a:txBody>
                  <a:tcPr marL="6350" marR="6350" marT="6350" marB="0" anchor="ctr"/>
                </a:tc>
                <a:extLst>
                  <a:ext uri="{0D108BD9-81ED-4DB2-BD59-A6C34878D82A}">
                    <a16:rowId xmlns:a16="http://schemas.microsoft.com/office/drawing/2014/main" val="10001"/>
                  </a:ext>
                </a:extLst>
              </a:tr>
              <a:tr h="370840">
                <a:tc>
                  <a:txBody>
                    <a:bodyPr/>
                    <a:lstStyle/>
                    <a:p>
                      <a:pPr algn="just" fontAlgn="ctr"/>
                      <a:r>
                        <a:rPr lang="es-ES" sz="1200" b="1" i="0" u="none" strike="noStrike" kern="1200" dirty="0">
                          <a:solidFill>
                            <a:srgbClr val="000000"/>
                          </a:solidFill>
                          <a:effectLst/>
                          <a:latin typeface="+mn-lt"/>
                          <a:ea typeface="+mn-ea"/>
                          <a:cs typeface="+mn-cs"/>
                        </a:rPr>
                        <a:t>Se puede saber a quién corresponde el identificador?</a:t>
                      </a:r>
                    </a:p>
                  </a:txBody>
                  <a:tcPr marL="6350" marR="6350" marT="6350" marB="0" anchor="ctr"/>
                </a:tc>
                <a:tc>
                  <a:txBody>
                    <a:bodyPr/>
                    <a:lstStyle/>
                    <a:p>
                      <a:pPr algn="just" fontAlgn="ctr"/>
                      <a:r>
                        <a:rPr lang="es-ES" sz="1200" b="0" i="0" u="none" strike="noStrike" kern="1200" dirty="0">
                          <a:solidFill>
                            <a:srgbClr val="000000"/>
                          </a:solidFill>
                          <a:effectLst/>
                          <a:latin typeface="+mj-lt"/>
                          <a:ea typeface="+mn-ea"/>
                          <a:cs typeface="+mn-cs"/>
                        </a:rPr>
                        <a:t>Dicho procedimiento contempla el mantener un registro de las entidades responsables de cada identificador. Existe una relación de los identificadores con sus usuarios </a:t>
                      </a:r>
                      <a:r>
                        <a:rPr lang="es-ES" sz="1200" b="0" i="1" u="none" strike="noStrike" kern="1200" dirty="0">
                          <a:solidFill>
                            <a:srgbClr val="000000"/>
                          </a:solidFill>
                          <a:effectLst/>
                          <a:latin typeface="+mj-lt"/>
                          <a:ea typeface="+mn-ea"/>
                          <a:cs typeface="+mn-cs"/>
                        </a:rPr>
                        <a:t>(p.ej: el identificador “webmaster” es de Jorge Pérez, pertenece al grupo “web” y tiene por lo tanto permisos de lectura y escritura en la carpeta \web y de lectura en la carpeta \ftp).</a:t>
                      </a:r>
                    </a:p>
                  </a:txBody>
                  <a:tcPr marL="6350" marR="6350" marT="6350" marB="0" anchor="ctr"/>
                </a:tc>
                <a:extLst>
                  <a:ext uri="{0D108BD9-81ED-4DB2-BD59-A6C34878D82A}">
                    <a16:rowId xmlns:a16="http://schemas.microsoft.com/office/drawing/2014/main" val="10002"/>
                  </a:ext>
                </a:extLst>
              </a:tr>
              <a:tr h="370840">
                <a:tc>
                  <a:txBody>
                    <a:bodyPr/>
                    <a:lstStyle/>
                    <a:p>
                      <a:pPr algn="just" fontAlgn="ctr"/>
                      <a:r>
                        <a:rPr lang="es-ES" sz="1200" b="1" i="0" u="none" strike="noStrike" kern="1200" dirty="0">
                          <a:solidFill>
                            <a:srgbClr val="000000"/>
                          </a:solidFill>
                          <a:effectLst/>
                          <a:latin typeface="+mn-lt"/>
                          <a:ea typeface="+mn-ea"/>
                          <a:cs typeface="+mn-cs"/>
                        </a:rPr>
                        <a:t>Se puede saber qué derechos tiene?</a:t>
                      </a:r>
                    </a:p>
                  </a:txBody>
                  <a:tcPr marL="6350" marR="6350" marT="6350" marB="0" anchor="ctr"/>
                </a:tc>
                <a:tc>
                  <a:txBody>
                    <a:bodyPr/>
                    <a:lstStyle/>
                    <a:p>
                      <a:pPr algn="just" fontAlgn="ctr"/>
                      <a:r>
                        <a:rPr lang="es-ES" sz="1200" b="0" i="0" u="none" strike="noStrike" kern="1200" dirty="0">
                          <a:solidFill>
                            <a:srgbClr val="000000"/>
                          </a:solidFill>
                          <a:effectLst/>
                          <a:latin typeface="+mj-lt"/>
                          <a:ea typeface="+mn-ea"/>
                          <a:cs typeface="+mn-cs"/>
                        </a:rPr>
                        <a:t>Dicho procedimiento contempla el mantener un registro de los derechos de cada entidad. Existe una relación de los identificadores con sus permisos </a:t>
                      </a:r>
                      <a:r>
                        <a:rPr lang="es-ES" sz="1200" b="0" i="1" u="none" strike="noStrike" kern="1200" dirty="0">
                          <a:solidFill>
                            <a:srgbClr val="000000"/>
                          </a:solidFill>
                          <a:effectLst/>
                          <a:latin typeface="+mj-lt"/>
                          <a:ea typeface="+mn-ea"/>
                          <a:cs typeface="+mn-cs"/>
                        </a:rPr>
                        <a:t>(p.ej: el identificador “webmaster” pertenece al grupo “web” y tiene por lo tanto permisos de lectura y escritura en la carpeta \web y de</a:t>
                      </a:r>
                      <a:br>
                        <a:rPr lang="es-ES" sz="1200" b="0" i="1" u="none" strike="noStrike" kern="1200" dirty="0">
                          <a:solidFill>
                            <a:srgbClr val="000000"/>
                          </a:solidFill>
                          <a:effectLst/>
                          <a:latin typeface="+mj-lt"/>
                          <a:ea typeface="+mn-ea"/>
                          <a:cs typeface="+mn-cs"/>
                        </a:rPr>
                      </a:br>
                      <a:r>
                        <a:rPr lang="es-ES" sz="1200" b="0" i="1" u="none" strike="noStrike" kern="1200" dirty="0">
                          <a:solidFill>
                            <a:srgbClr val="000000"/>
                          </a:solidFill>
                          <a:effectLst/>
                          <a:latin typeface="+mj-lt"/>
                          <a:ea typeface="+mn-ea"/>
                          <a:cs typeface="+mn-cs"/>
                        </a:rPr>
                        <a:t>lectura en la carpeta \ftp).</a:t>
                      </a:r>
                    </a:p>
                  </a:txBody>
                  <a:tcPr marL="6350" marR="6350" marT="6350" marB="0" anchor="ctr"/>
                </a:tc>
                <a:extLst>
                  <a:ext uri="{0D108BD9-81ED-4DB2-BD59-A6C34878D82A}">
                    <a16:rowId xmlns:a16="http://schemas.microsoft.com/office/drawing/2014/main" val="10003"/>
                  </a:ext>
                </a:extLst>
              </a:tr>
              <a:tr h="370840">
                <a:tc>
                  <a:txBody>
                    <a:bodyPr/>
                    <a:lstStyle/>
                    <a:p>
                      <a:pPr algn="just" fontAlgn="ctr"/>
                      <a:r>
                        <a:rPr lang="es-ES" sz="1200" b="1" i="0" u="none" strike="noStrike" kern="1200" dirty="0">
                          <a:solidFill>
                            <a:srgbClr val="000000"/>
                          </a:solidFill>
                          <a:effectLst/>
                          <a:latin typeface="+mn-lt"/>
                          <a:ea typeface="+mn-ea"/>
                          <a:cs typeface="+mn-cs"/>
                        </a:rPr>
                        <a:t>¿Se inhabilita el identificador cuando es necesario?</a:t>
                      </a:r>
                    </a:p>
                  </a:txBody>
                  <a:tcPr marL="6350" marR="6350" marT="6350" marB="0" anchor="ctr"/>
                </a:tc>
                <a:tc>
                  <a:txBody>
                    <a:bodyPr/>
                    <a:lstStyle/>
                    <a:p>
                      <a:pPr algn="just" fontAlgn="ctr"/>
                      <a:r>
                        <a:rPr lang="es-ES" sz="1200" b="0" i="0" u="none" strike="noStrike" kern="1200" dirty="0">
                          <a:solidFill>
                            <a:srgbClr val="000000"/>
                          </a:solidFill>
                          <a:effectLst/>
                          <a:latin typeface="+mj-lt"/>
                          <a:ea typeface="+mn-ea"/>
                          <a:cs typeface="+mn-cs"/>
                        </a:rPr>
                        <a:t>Dispone de un procedimiento documentado ligado a la gestión de recursos humanos para avisar a los responsables de la gestión de usuarios </a:t>
                      </a:r>
                    </a:p>
                  </a:txBody>
                  <a:tcPr marL="6350" marR="6350" marT="6350" marB="0" anchor="ctr"/>
                </a:tc>
                <a:extLst>
                  <a:ext uri="{0D108BD9-81ED-4DB2-BD59-A6C34878D82A}">
                    <a16:rowId xmlns:a16="http://schemas.microsoft.com/office/drawing/2014/main" val="10004"/>
                  </a:ext>
                </a:extLst>
              </a:tr>
              <a:tr h="370840">
                <a:tc>
                  <a:txBody>
                    <a:bodyPr/>
                    <a:lstStyle/>
                    <a:p>
                      <a:pPr algn="just" fontAlgn="ctr"/>
                      <a:r>
                        <a:rPr lang="es-ES" sz="1200" b="1" i="0" u="none" strike="noStrike" kern="1200" dirty="0">
                          <a:solidFill>
                            <a:srgbClr val="000000"/>
                          </a:solidFill>
                          <a:effectLst/>
                          <a:latin typeface="+mn-lt"/>
                          <a:ea typeface="+mn-ea"/>
                          <a:cs typeface="+mn-cs"/>
                        </a:rPr>
                        <a:t>El identificador se mantiene durante el periodo necesario para atender a las necesidades de trazabilidad de los registros</a:t>
                      </a:r>
                      <a:r>
                        <a:rPr lang="es-ES" sz="1200" b="1" i="0" u="none" strike="noStrike" kern="1200" baseline="0" dirty="0">
                          <a:solidFill>
                            <a:srgbClr val="000000"/>
                          </a:solidFill>
                          <a:effectLst/>
                          <a:latin typeface="+mn-lt"/>
                          <a:ea typeface="+mn-ea"/>
                          <a:cs typeface="+mn-cs"/>
                        </a:rPr>
                        <a:t> </a:t>
                      </a:r>
                      <a:r>
                        <a:rPr lang="es-ES" sz="1200" b="1" i="0" u="none" strike="noStrike" kern="1200" dirty="0">
                          <a:solidFill>
                            <a:srgbClr val="000000"/>
                          </a:solidFill>
                          <a:effectLst/>
                          <a:latin typeface="+mn-lt"/>
                          <a:ea typeface="+mn-ea"/>
                          <a:cs typeface="+mn-cs"/>
                        </a:rPr>
                        <a:t>asociados a las mismas?</a:t>
                      </a:r>
                    </a:p>
                  </a:txBody>
                  <a:tcPr marL="6350" marR="6350" marT="6350" marB="0" anchor="ctr"/>
                </a:tc>
                <a:tc>
                  <a:txBody>
                    <a:bodyPr/>
                    <a:lstStyle/>
                    <a:p>
                      <a:pPr algn="just" fontAlgn="ctr"/>
                      <a:r>
                        <a:rPr lang="es-ES" sz="1200" b="0" i="0" u="none" strike="noStrike" kern="1200" dirty="0">
                          <a:solidFill>
                            <a:srgbClr val="000000"/>
                          </a:solidFill>
                          <a:effectLst/>
                          <a:latin typeface="+mj-lt"/>
                          <a:ea typeface="+mn-ea"/>
                          <a:cs typeface="+mn-cs"/>
                        </a:rPr>
                        <a:t>Dispone de un procedimiento documentado que identifica el periodo necesario para atender a las necesidades de trazabilidad de los registros de actividad, Existe evidencia documental del periodo necesario para atender a las necesidades de trazabilidad de los registros. Tomando un sistema (el muestreo puede ser mayor según se estime conveniente), se analizará cuál es el periodo de retención establecido y se buscarán identificadores que han</a:t>
                      </a:r>
                      <a:r>
                        <a:rPr lang="es-ES" sz="1200" b="0" i="0" u="none" strike="noStrike" kern="1200" baseline="0" dirty="0">
                          <a:solidFill>
                            <a:srgbClr val="000000"/>
                          </a:solidFill>
                          <a:effectLst/>
                          <a:latin typeface="+mj-lt"/>
                          <a:ea typeface="+mn-ea"/>
                          <a:cs typeface="+mn-cs"/>
                        </a:rPr>
                        <a:t> </a:t>
                      </a:r>
                      <a:r>
                        <a:rPr lang="es-ES" sz="1200" b="0" i="0" u="none" strike="noStrike" kern="1200" dirty="0">
                          <a:solidFill>
                            <a:srgbClr val="000000"/>
                          </a:solidFill>
                          <a:effectLst/>
                          <a:latin typeface="+mj-lt"/>
                          <a:ea typeface="+mn-ea"/>
                          <a:cs typeface="+mn-cs"/>
                        </a:rPr>
                        <a:t>sido inhabilitados dentro y fuera del periodo de retención, para constatar que se ha procedido conforme al procedimiento.</a:t>
                      </a:r>
                    </a:p>
                  </a:txBody>
                  <a:tcPr marL="6350" marR="6350" marT="635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47781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III. Marco Operacional</a:t>
            </a:r>
            <a:endParaRPr lang="en-US" dirty="0"/>
          </a:p>
        </p:txBody>
      </p:sp>
      <p:sp>
        <p:nvSpPr>
          <p:cNvPr id="4" name="3 Rectángulo"/>
          <p:cNvSpPr/>
          <p:nvPr/>
        </p:nvSpPr>
        <p:spPr>
          <a:xfrm>
            <a:off x="203701" y="1791014"/>
            <a:ext cx="8732069" cy="4524315"/>
          </a:xfrm>
          <a:prstGeom prst="rect">
            <a:avLst/>
          </a:prstGeom>
        </p:spPr>
        <p:txBody>
          <a:bodyPr wrap="square">
            <a:spAutoFit/>
          </a:bodyPr>
          <a:lstStyle/>
          <a:p>
            <a:pPr algn="just"/>
            <a:r>
              <a:rPr lang="es-ES" sz="1600" dirty="0"/>
              <a:t>Protección de los recursos del sistema con algún mecanismo que impida su utilización a usuarios sin permiso. Para acceder a cualquier recurso es necesario estar identificado y autenticado previamente </a:t>
            </a:r>
            <a:r>
              <a:rPr lang="es-ES" sz="1600" b="1" i="1" dirty="0"/>
              <a:t>(</a:t>
            </a:r>
            <a:r>
              <a:rPr lang="es-ES" sz="1600" b="1" i="1" dirty="0" err="1"/>
              <a:t>Xej</a:t>
            </a:r>
            <a:r>
              <a:rPr lang="es-ES" sz="1600" b="1" i="1" dirty="0"/>
              <a:t>, a pesar de que se pueda acceder a un PC sin contraseña luego para usar cualquier aplicación se requiere una identificación y autenticación)</a:t>
            </a:r>
            <a:endParaRPr lang="es-ES" sz="1600" dirty="0"/>
          </a:p>
          <a:p>
            <a:endParaRPr lang="es-ES" sz="1600" dirty="0"/>
          </a:p>
          <a:p>
            <a:pPr marL="285750" indent="-285750" algn="just">
              <a:buFont typeface="Wingdings" panose="05000000000000000000" pitchFamily="2" charset="2"/>
              <a:buChar char="q"/>
            </a:pPr>
            <a:r>
              <a:rPr lang="es-ES" sz="1600" dirty="0"/>
              <a:t>Debe establecer los derechos de acceso de cada recurso según las decisiones de la persona responsable del recurso, ateniéndose a la política y normativa de seguridad del sistema.</a:t>
            </a:r>
          </a:p>
          <a:p>
            <a:pPr marL="285750" indent="-285750" algn="just">
              <a:buFont typeface="Wingdings" panose="05000000000000000000" pitchFamily="2" charset="2"/>
              <a:buChar char="q"/>
            </a:pPr>
            <a:endParaRPr lang="es-ES" sz="1600" dirty="0"/>
          </a:p>
          <a:p>
            <a:pPr marL="285750" indent="-285750" algn="just">
              <a:buFont typeface="Wingdings" panose="05000000000000000000" pitchFamily="2" charset="2"/>
              <a:buChar char="q"/>
            </a:pPr>
            <a:r>
              <a:rPr lang="es-ES" sz="1600" dirty="0"/>
              <a:t>Debe incluir protección frente al acceso a los componentes del sistema y a sus ficheros o registros de configuración.</a:t>
            </a:r>
          </a:p>
          <a:p>
            <a:pPr marL="285750" indent="-285750" algn="just">
              <a:buFont typeface="Wingdings" panose="05000000000000000000" pitchFamily="2" charset="2"/>
              <a:buChar char="q"/>
            </a:pPr>
            <a:endParaRPr lang="es-ES" sz="1600" dirty="0"/>
          </a:p>
          <a:p>
            <a:pPr marL="285750" indent="-285750" algn="just">
              <a:buFont typeface="Wingdings" panose="05000000000000000000" pitchFamily="2" charset="2"/>
              <a:buChar char="q"/>
            </a:pPr>
            <a:r>
              <a:rPr lang="es-ES" sz="1600" dirty="0"/>
              <a:t>Constatar que el acceso a los ficheros de configuración del sistema sólo está autorizado al personal técnico.</a:t>
            </a:r>
          </a:p>
          <a:p>
            <a:pPr marL="285750" indent="-285750" algn="just">
              <a:buFont typeface="Wingdings" panose="05000000000000000000" pitchFamily="2" charset="2"/>
              <a:buChar char="q"/>
            </a:pPr>
            <a:endParaRPr lang="es-ES" sz="1600" dirty="0"/>
          </a:p>
          <a:p>
            <a:pPr marL="285750" indent="-285750" algn="just">
              <a:buFont typeface="Wingdings" panose="05000000000000000000" pitchFamily="2" charset="2"/>
              <a:buChar char="q"/>
            </a:pPr>
            <a:r>
              <a:rPr lang="es-ES" sz="1600" dirty="0"/>
              <a:t>Debe existir un documento que especifique quién es el responsable de cada recurso y, por lo tanto, es también responsable de la asignación de autorización y nivel de acceso a cada recurso. </a:t>
            </a:r>
          </a:p>
        </p:txBody>
      </p:sp>
      <p:sp>
        <p:nvSpPr>
          <p:cNvPr id="3" name="2 Rectángulo"/>
          <p:cNvSpPr/>
          <p:nvPr/>
        </p:nvSpPr>
        <p:spPr>
          <a:xfrm>
            <a:off x="289183" y="1178018"/>
            <a:ext cx="3647281" cy="369332"/>
          </a:xfrm>
          <a:prstGeom prst="rect">
            <a:avLst/>
          </a:prstGeom>
        </p:spPr>
        <p:txBody>
          <a:bodyPr wrap="none">
            <a:spAutoFit/>
          </a:bodyPr>
          <a:lstStyle/>
          <a:p>
            <a:r>
              <a:rPr lang="es-ES" b="1" u="sng" dirty="0">
                <a:solidFill>
                  <a:srgbClr val="C00000"/>
                </a:solidFill>
              </a:rPr>
              <a:t>OP.ACC2-Requisitos de Acceso</a:t>
            </a:r>
            <a:endParaRPr lang="es-ES" dirty="0">
              <a:solidFill>
                <a:srgbClr val="C0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198" y="218350"/>
            <a:ext cx="3332572" cy="72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045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III. Marco Operacional</a:t>
            </a: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750243903"/>
              </p:ext>
            </p:extLst>
          </p:nvPr>
        </p:nvGraphicFramePr>
        <p:xfrm>
          <a:off x="218604" y="1206877"/>
          <a:ext cx="8573632" cy="3605970"/>
        </p:xfrm>
        <a:graphic>
          <a:graphicData uri="http://schemas.openxmlformats.org/drawingml/2006/table">
            <a:tbl>
              <a:tblPr firstRow="1" bandRow="1">
                <a:tableStyleId>{5C22544A-7EE6-4342-B048-85BDC9FD1C3A}</a:tableStyleId>
              </a:tblPr>
              <a:tblGrid>
                <a:gridCol w="3149285">
                  <a:extLst>
                    <a:ext uri="{9D8B030D-6E8A-4147-A177-3AD203B41FA5}">
                      <a16:colId xmlns:a16="http://schemas.microsoft.com/office/drawing/2014/main" val="20000"/>
                    </a:ext>
                  </a:extLst>
                </a:gridCol>
                <a:gridCol w="5424347">
                  <a:extLst>
                    <a:ext uri="{9D8B030D-6E8A-4147-A177-3AD203B41FA5}">
                      <a16:colId xmlns:a16="http://schemas.microsoft.com/office/drawing/2014/main" val="20001"/>
                    </a:ext>
                  </a:extLst>
                </a:gridCol>
              </a:tblGrid>
              <a:tr h="370840">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1210750">
                <a:tc>
                  <a:txBody>
                    <a:bodyPr/>
                    <a:lstStyle/>
                    <a:p>
                      <a:pPr marL="72000" algn="just" fontAlgn="ctr"/>
                      <a:r>
                        <a:rPr lang="es-ES" sz="1200" b="1" i="0" u="none" strike="noStrike" kern="1200" dirty="0">
                          <a:solidFill>
                            <a:srgbClr val="000000"/>
                          </a:solidFill>
                          <a:effectLst/>
                          <a:latin typeface="+mn-lt"/>
                          <a:ea typeface="+mn-ea"/>
                          <a:cs typeface="+mn-cs"/>
                        </a:rPr>
                        <a:t>Se protegen los recursos del sistema con algún mecanismo que impida su utilización salvo a las entidades que disfruten de derechos de acceso?</a:t>
                      </a:r>
                      <a:br>
                        <a:rPr lang="es-ES" sz="1200" b="1" i="0" u="none" strike="noStrike" kern="1200" dirty="0">
                          <a:solidFill>
                            <a:srgbClr val="000000"/>
                          </a:solidFill>
                          <a:effectLst/>
                          <a:latin typeface="+mn-lt"/>
                          <a:ea typeface="+mn-ea"/>
                          <a:cs typeface="+mn-cs"/>
                        </a:rPr>
                      </a:br>
                      <a:endParaRPr lang="es-ES" sz="1200" b="1" i="0" u="none" strike="noStrike" kern="1200" dirty="0">
                        <a:solidFill>
                          <a:srgbClr val="000000"/>
                        </a:solidFill>
                        <a:effectLst/>
                        <a:latin typeface="+mn-lt"/>
                        <a:ea typeface="+mn-ea"/>
                        <a:cs typeface="+mn-cs"/>
                      </a:endParaRPr>
                    </a:p>
                  </a:txBody>
                  <a:tcPr marL="6350" marR="6350" marT="6350" marB="0" anchor="ctr"/>
                </a:tc>
                <a:tc>
                  <a:txBody>
                    <a:bodyPr/>
                    <a:lstStyle/>
                    <a:p>
                      <a:pPr marL="72000" algn="just" fontAlgn="ctr"/>
                      <a:r>
                        <a:rPr lang="es-ES" sz="1200" b="0" i="0" u="none" strike="noStrike" kern="1200" dirty="0">
                          <a:solidFill>
                            <a:srgbClr val="000000"/>
                          </a:solidFill>
                          <a:effectLst/>
                          <a:latin typeface="+mj-lt"/>
                          <a:ea typeface="+mn-ea"/>
                          <a:cs typeface="+mn-cs"/>
                        </a:rPr>
                        <a:t>Dispone de un procedimiento documentado que especifique que los sistemas, previos a su puesta en explotación o ya en producción, deben contar con un mecanismo de control de acceso. Para acceder a cualquier recurso es necesario estar identificado y autenticado previamente </a:t>
                      </a:r>
                      <a:r>
                        <a:rPr lang="es-ES" sz="1200" b="0" i="1" u="none" strike="noStrike" kern="1200" dirty="0">
                          <a:solidFill>
                            <a:srgbClr val="000000"/>
                          </a:solidFill>
                          <a:effectLst/>
                          <a:latin typeface="+mj-lt"/>
                          <a:ea typeface="+mn-ea"/>
                          <a:cs typeface="+mn-cs"/>
                        </a:rPr>
                        <a:t>(p.ej: a pesar de que se pueda acceder a un PC sin contraseña luego para usar cualquier aplicación de nivel bajo o superior requiere una identificación y autenticación).</a:t>
                      </a:r>
                    </a:p>
                  </a:txBody>
                  <a:tcPr marL="6350" marR="6350" marT="6350" marB="0" anchor="ctr"/>
                </a:tc>
                <a:extLst>
                  <a:ext uri="{0D108BD9-81ED-4DB2-BD59-A6C34878D82A}">
                    <a16:rowId xmlns:a16="http://schemas.microsoft.com/office/drawing/2014/main" val="10001"/>
                  </a:ext>
                </a:extLst>
              </a:tr>
              <a:tr h="370840">
                <a:tc>
                  <a:txBody>
                    <a:bodyPr/>
                    <a:lstStyle/>
                    <a:p>
                      <a:pPr marL="72000" algn="just" fontAlgn="ctr"/>
                      <a:r>
                        <a:rPr lang="es-ES" sz="1200" b="1" i="0" u="none" strike="noStrike" kern="1200" dirty="0">
                          <a:solidFill>
                            <a:srgbClr val="000000"/>
                          </a:solidFill>
                          <a:effectLst/>
                          <a:latin typeface="+mn-lt"/>
                          <a:ea typeface="+mn-ea"/>
                          <a:cs typeface="+mn-cs"/>
                        </a:rPr>
                        <a:t>Se establecen los derechos de acceso de cada recurso según las decisiones de la persona responsable del recurso?</a:t>
                      </a:r>
                    </a:p>
                  </a:txBody>
                  <a:tcPr marL="6350" marR="6350" marT="6350" marB="0" anchor="ctr"/>
                </a:tc>
                <a:tc>
                  <a:txBody>
                    <a:bodyPr/>
                    <a:lstStyle/>
                    <a:p>
                      <a:pPr marL="72000" algn="just" fontAlgn="ctr"/>
                      <a:r>
                        <a:rPr lang="es-ES" sz="1200" b="0" i="0" u="none" strike="noStrike" kern="1200" dirty="0">
                          <a:solidFill>
                            <a:srgbClr val="000000"/>
                          </a:solidFill>
                          <a:effectLst/>
                          <a:latin typeface="+mj-lt"/>
                          <a:ea typeface="+mn-ea"/>
                          <a:cs typeface="+mn-cs"/>
                        </a:rPr>
                        <a:t>La política y normativa de seguridad del sistema especifican quién es el responsable de cada recurso y, por lo tanto, es también responsable de la asignación de autorización y nivel de acceso a cada recurso. Constatar que los derechos de acceso coinciden con los establecidos en la política o normativa.</a:t>
                      </a:r>
                      <a:br>
                        <a:rPr lang="es-ES" sz="1200" b="0" i="0" u="none" strike="noStrike" kern="1200" dirty="0">
                          <a:solidFill>
                            <a:srgbClr val="000000"/>
                          </a:solidFill>
                          <a:effectLst/>
                          <a:latin typeface="+mj-lt"/>
                          <a:ea typeface="+mn-ea"/>
                          <a:cs typeface="+mn-cs"/>
                        </a:rPr>
                      </a:br>
                      <a:endParaRPr lang="es-ES" sz="1200" b="0" i="0" u="none" strike="noStrike" kern="1200" dirty="0">
                        <a:solidFill>
                          <a:srgbClr val="000000"/>
                        </a:solidFill>
                        <a:effectLst/>
                        <a:latin typeface="+mj-lt"/>
                        <a:ea typeface="+mn-ea"/>
                        <a:cs typeface="+mn-cs"/>
                      </a:endParaRPr>
                    </a:p>
                  </a:txBody>
                  <a:tcPr marL="6350" marR="6350" marT="6350" marB="0" anchor="ctr"/>
                </a:tc>
                <a:extLst>
                  <a:ext uri="{0D108BD9-81ED-4DB2-BD59-A6C34878D82A}">
                    <a16:rowId xmlns:a16="http://schemas.microsoft.com/office/drawing/2014/main" val="10002"/>
                  </a:ext>
                </a:extLst>
              </a:tr>
              <a:tr h="370840">
                <a:tc>
                  <a:txBody>
                    <a:bodyPr/>
                    <a:lstStyle/>
                    <a:p>
                      <a:pPr marL="72000" algn="l" fontAlgn="ctr"/>
                      <a:br>
                        <a:rPr lang="es-ES" sz="1200" b="1" i="0" u="none" strike="noStrike" kern="1200" dirty="0">
                          <a:solidFill>
                            <a:srgbClr val="000000"/>
                          </a:solidFill>
                          <a:effectLst/>
                          <a:latin typeface="+mn-lt"/>
                          <a:ea typeface="+mn-ea"/>
                          <a:cs typeface="+mn-cs"/>
                        </a:rPr>
                      </a:br>
                      <a:r>
                        <a:rPr lang="es-ES" sz="1200" b="1" i="0" u="none" strike="noStrike" kern="1200" dirty="0">
                          <a:solidFill>
                            <a:srgbClr val="000000"/>
                          </a:solidFill>
                          <a:effectLst/>
                          <a:latin typeface="+mn-lt"/>
                          <a:ea typeface="+mn-ea"/>
                          <a:cs typeface="+mn-cs"/>
                        </a:rPr>
                        <a:t>Se controla el acceso a los componentes del sistema y a sus ficheros o registros de configuración?</a:t>
                      </a:r>
                    </a:p>
                  </a:txBody>
                  <a:tcPr marL="6350" marR="6350" marT="6350" marB="0" anchor="ctr"/>
                </a:tc>
                <a:tc>
                  <a:txBody>
                    <a:bodyPr/>
                    <a:lstStyle/>
                    <a:p>
                      <a:pPr marL="72000" algn="just" fontAlgn="ctr"/>
                      <a:r>
                        <a:rPr lang="es-ES" sz="1200" b="0" i="0" u="none" strike="noStrike" kern="1200" dirty="0">
                          <a:solidFill>
                            <a:srgbClr val="000000"/>
                          </a:solidFill>
                          <a:effectLst/>
                          <a:latin typeface="+mj-lt"/>
                          <a:ea typeface="+mn-ea"/>
                          <a:cs typeface="+mn-cs"/>
                        </a:rPr>
                        <a:t>Dispone de evidencia documental (manual de administración, documento desarrollado internamente, etc.) donde se especifica cuáles son los componentes del sistema y sus ficheros o registros de configuración, así como los permisos de usuario que deben establecerse de forma que sólo los usuarios autorizados tengan acceso. Constatar que el acceso a los ficheros de configuración del sistema sólo está autorizado al personal técnico.</a:t>
                      </a:r>
                    </a:p>
                  </a:txBody>
                  <a:tcPr marL="6350" marR="6350" marT="6350" marB="0" anchor="ctr"/>
                </a:tc>
                <a:extLst>
                  <a:ext uri="{0D108BD9-81ED-4DB2-BD59-A6C34878D82A}">
                    <a16:rowId xmlns:a16="http://schemas.microsoft.com/office/drawing/2014/main" val="10003"/>
                  </a:ext>
                </a:extLst>
              </a:tr>
            </a:tbl>
          </a:graphicData>
        </a:graphic>
      </p:graphicFrame>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262" y="4977550"/>
            <a:ext cx="1450613" cy="130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863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 Conceptos Básicos DEL ENS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566" y="1222218"/>
            <a:ext cx="8238654" cy="494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9494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III. Marco Operacional</a:t>
            </a:r>
            <a:endParaRPr lang="en-US" dirty="0"/>
          </a:p>
        </p:txBody>
      </p:sp>
      <p:sp>
        <p:nvSpPr>
          <p:cNvPr id="4" name="3 Rectángulo"/>
          <p:cNvSpPr/>
          <p:nvPr/>
        </p:nvSpPr>
        <p:spPr>
          <a:xfrm>
            <a:off x="203700" y="1362684"/>
            <a:ext cx="5165005" cy="5078313"/>
          </a:xfrm>
          <a:prstGeom prst="rect">
            <a:avLst/>
          </a:prstGeom>
        </p:spPr>
        <p:txBody>
          <a:bodyPr wrap="square">
            <a:spAutoFit/>
          </a:bodyPr>
          <a:lstStyle/>
          <a:p>
            <a:r>
              <a:rPr lang="es-ES" sz="1600" b="1" dirty="0"/>
              <a:t>La segregación de funciones tiene dos objetivos: </a:t>
            </a:r>
            <a:endParaRPr lang="es-ES" sz="1600" dirty="0"/>
          </a:p>
          <a:p>
            <a:pPr marL="285750" indent="-285750">
              <a:buFont typeface="Wingdings" panose="05000000000000000000" pitchFamily="2" charset="2"/>
              <a:buChar char="q"/>
            </a:pPr>
            <a:r>
              <a:rPr lang="es-ES" sz="1400" dirty="0"/>
              <a:t>Prevenir frente a errores </a:t>
            </a:r>
          </a:p>
          <a:p>
            <a:pPr marL="285750" indent="-285750">
              <a:buFont typeface="Wingdings" panose="05000000000000000000" pitchFamily="2" charset="2"/>
              <a:buChar char="q"/>
            </a:pPr>
            <a:r>
              <a:rPr lang="es-ES" sz="1400" dirty="0"/>
              <a:t>Impedir el abuso de privilegios por parte de los usuarios autorizados </a:t>
            </a:r>
          </a:p>
          <a:p>
            <a:pPr algn="just"/>
            <a:r>
              <a:rPr lang="es-ES" sz="1400" dirty="0"/>
              <a:t>Debe documentarse un esquema de funciones y tareas en el que se contemplan las que son incompatibles en una misma persona. </a:t>
            </a:r>
            <a:r>
              <a:rPr lang="es-ES" sz="1400" b="1" dirty="0"/>
              <a:t>La incompatibilidad debe garantizar que para llevar a cabo un proceso o actividad crítica siempre se requieren al menos 2 personas. </a:t>
            </a:r>
            <a:endParaRPr lang="es-ES" sz="1400" dirty="0"/>
          </a:p>
          <a:p>
            <a:pPr algn="just"/>
            <a:endParaRPr lang="es-ES" sz="1400" dirty="0"/>
          </a:p>
          <a:p>
            <a:pPr algn="just"/>
            <a:r>
              <a:rPr lang="es-ES" sz="1400" u="sng" dirty="0"/>
              <a:t>Debe establecerse un procedimiento de asignación de personas a funciones y tareas</a:t>
            </a:r>
            <a:r>
              <a:rPr lang="es-ES" sz="1400" dirty="0"/>
              <a:t> que garantice que no se viola el esquema anterior, ni cuando se asignan responsabilidades inicialmente, ni cuando se actualizan. </a:t>
            </a:r>
          </a:p>
          <a:p>
            <a:pPr algn="just"/>
            <a:endParaRPr lang="es-ES" sz="1400" dirty="0"/>
          </a:p>
          <a:p>
            <a:pPr algn="just"/>
            <a:r>
              <a:rPr lang="es-ES" sz="1400" b="1" u="sng" dirty="0"/>
              <a:t>Deberá prestarse una especial atención a los roles asociados a cuentas de administración del sistema</a:t>
            </a:r>
            <a:r>
              <a:rPr lang="es-ES" sz="1400" dirty="0"/>
              <a:t> (administración de equipos, de aplicaciones, de comunicaciones, de seguridad), fragmentando las funciones administrativas entre varias personas cuando la categoría del sistema lo requiera. En todo caso el número de personas con derechos de administración debe ser lo más reducido posible sin menoscabo de la usabilidad del sistema. </a:t>
            </a:r>
          </a:p>
        </p:txBody>
      </p:sp>
      <p:sp>
        <p:nvSpPr>
          <p:cNvPr id="3" name="2 Rectángulo"/>
          <p:cNvSpPr/>
          <p:nvPr/>
        </p:nvSpPr>
        <p:spPr>
          <a:xfrm>
            <a:off x="289183" y="1060323"/>
            <a:ext cx="4280552" cy="369332"/>
          </a:xfrm>
          <a:prstGeom prst="rect">
            <a:avLst/>
          </a:prstGeom>
        </p:spPr>
        <p:txBody>
          <a:bodyPr wrap="square">
            <a:spAutoFit/>
          </a:bodyPr>
          <a:lstStyle/>
          <a:p>
            <a:r>
              <a:rPr lang="es-ES" b="1" u="sng" dirty="0">
                <a:solidFill>
                  <a:srgbClr val="C00000"/>
                </a:solidFill>
              </a:rPr>
              <a:t>OP.ACC3-Segregación de Tareas</a:t>
            </a:r>
            <a:endParaRPr lang="es-ES" dirty="0">
              <a:solidFill>
                <a:srgbClr val="C0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9362" y="312481"/>
            <a:ext cx="3087609" cy="64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2660" y="1429654"/>
            <a:ext cx="3461009" cy="44550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032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III. Marco Operacional</a:t>
            </a:r>
            <a:endParaRPr lang="en-US" dirty="0"/>
          </a:p>
        </p:txBody>
      </p:sp>
      <p:sp>
        <p:nvSpPr>
          <p:cNvPr id="4" name="3 Rectángulo"/>
          <p:cNvSpPr/>
          <p:nvPr/>
        </p:nvSpPr>
        <p:spPr>
          <a:xfrm>
            <a:off x="194647" y="1431975"/>
            <a:ext cx="8378984" cy="2923877"/>
          </a:xfrm>
          <a:prstGeom prst="rect">
            <a:avLst/>
          </a:prstGeom>
        </p:spPr>
        <p:txBody>
          <a:bodyPr wrap="square">
            <a:spAutoFit/>
          </a:bodyPr>
          <a:lstStyle/>
          <a:p>
            <a:pPr marL="285750" indent="-285750" algn="just">
              <a:buFont typeface="Wingdings" panose="05000000000000000000" pitchFamily="2" charset="2"/>
              <a:buChar char="q"/>
            </a:pPr>
            <a:r>
              <a:rPr lang="es-ES" sz="1600" dirty="0"/>
              <a:t>En la estructuración de los derechos de acceso se deben tener en cuenta las necesidades de cada usuario, según su función en la organización y las tareas que tiene encomendadas.</a:t>
            </a:r>
          </a:p>
          <a:p>
            <a:pPr marL="285750" indent="-285750" algn="just">
              <a:buFont typeface="Wingdings" panose="05000000000000000000" pitchFamily="2" charset="2"/>
              <a:buChar char="q"/>
            </a:pPr>
            <a:endParaRPr lang="es-ES" sz="800" dirty="0"/>
          </a:p>
          <a:p>
            <a:pPr marL="285750" indent="-285750" algn="just">
              <a:buFont typeface="Wingdings" panose="05000000000000000000" pitchFamily="2" charset="2"/>
              <a:buChar char="q"/>
            </a:pPr>
            <a:r>
              <a:rPr lang="es-ES" sz="1600" dirty="0"/>
              <a:t>La necesidad de acceso debe venir por escrito de parte del responsable de la información o proceso al que va a concederse acceso. </a:t>
            </a:r>
          </a:p>
          <a:p>
            <a:pPr marL="285750" indent="-285750" algn="just">
              <a:buFont typeface="Wingdings" panose="05000000000000000000" pitchFamily="2" charset="2"/>
              <a:buChar char="q"/>
            </a:pPr>
            <a:endParaRPr lang="es-ES" sz="800" dirty="0"/>
          </a:p>
          <a:p>
            <a:pPr marL="285750" indent="-285750" algn="just">
              <a:buFont typeface="Wingdings" panose="05000000000000000000" pitchFamily="2" charset="2"/>
              <a:buChar char="q"/>
            </a:pPr>
            <a:r>
              <a:rPr lang="es-ES" sz="1600" dirty="0"/>
              <a:t>El reconocimiento de la necesidad de acceso debe ser asegurado periódicamente, extinguiéndose cuando no se demuestre positivamente que la necesidad perdura. </a:t>
            </a:r>
          </a:p>
          <a:p>
            <a:pPr marL="285750" indent="-285750" algn="just">
              <a:buFont typeface="Wingdings" panose="05000000000000000000" pitchFamily="2" charset="2"/>
              <a:buChar char="q"/>
            </a:pPr>
            <a:endParaRPr lang="es-ES" sz="800" dirty="0"/>
          </a:p>
          <a:p>
            <a:pPr marL="285750" indent="-285750" algn="just">
              <a:buFont typeface="Wingdings" panose="05000000000000000000" pitchFamily="2" charset="2"/>
              <a:buChar char="q"/>
            </a:pPr>
            <a:r>
              <a:rPr lang="es-ES" sz="1600" b="1" u="sng" dirty="0"/>
              <a:t>Deberá prestarse una especial atención a las cuentas de administración del sistema,</a:t>
            </a:r>
            <a:r>
              <a:rPr lang="es-ES" sz="1600" b="1" dirty="0"/>
              <a:t> estableciendo procedimientos ágiles de cancelación y mecanismos de monitorización del uso que se hace de ellas. </a:t>
            </a:r>
            <a:endParaRPr lang="es-ES" sz="1600" dirty="0"/>
          </a:p>
        </p:txBody>
      </p:sp>
      <p:sp>
        <p:nvSpPr>
          <p:cNvPr id="3" name="2 Rectángulo"/>
          <p:cNvSpPr/>
          <p:nvPr/>
        </p:nvSpPr>
        <p:spPr>
          <a:xfrm>
            <a:off x="289183" y="1060323"/>
            <a:ext cx="4780758" cy="369332"/>
          </a:xfrm>
          <a:prstGeom prst="rect">
            <a:avLst/>
          </a:prstGeom>
        </p:spPr>
        <p:txBody>
          <a:bodyPr wrap="square">
            <a:spAutoFit/>
          </a:bodyPr>
          <a:lstStyle/>
          <a:p>
            <a:r>
              <a:rPr lang="es-ES" b="1" u="sng" dirty="0">
                <a:solidFill>
                  <a:srgbClr val="C00000"/>
                </a:solidFill>
              </a:rPr>
              <a:t>OP.ACC4-Gestión de Derechos de Acceso</a:t>
            </a:r>
            <a:endParaRPr lang="es-ES" dirty="0">
              <a:solidFill>
                <a:srgbClr val="C00000"/>
              </a:solidFill>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737" y="242429"/>
            <a:ext cx="3069596" cy="636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592" y="4355852"/>
            <a:ext cx="6688482" cy="20648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64789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III. Marco Operacional</a:t>
            </a:r>
            <a:endParaRPr lang="en-US" dirty="0"/>
          </a:p>
        </p:txBody>
      </p:sp>
      <p:sp>
        <p:nvSpPr>
          <p:cNvPr id="4" name="3 Rectángulo"/>
          <p:cNvSpPr/>
          <p:nvPr/>
        </p:nvSpPr>
        <p:spPr>
          <a:xfrm>
            <a:off x="194648" y="1814055"/>
            <a:ext cx="8641534" cy="4278094"/>
          </a:xfrm>
          <a:prstGeom prst="rect">
            <a:avLst/>
          </a:prstGeom>
        </p:spPr>
        <p:txBody>
          <a:bodyPr wrap="square">
            <a:spAutoFit/>
          </a:bodyPr>
          <a:lstStyle/>
          <a:p>
            <a:r>
              <a:rPr lang="es-ES" sz="1600" dirty="0"/>
              <a:t>Es el mecanismo que permite validar la identidad de un usuario. Es crítico por cuanto la identificación del usuario es, en general, fácilmente accesible. </a:t>
            </a:r>
          </a:p>
          <a:p>
            <a:endParaRPr lang="es-ES" sz="1600" dirty="0"/>
          </a:p>
          <a:p>
            <a:r>
              <a:rPr lang="es-ES" sz="1600" b="1" dirty="0"/>
              <a:t>Típicamente lo mecanismos de autenticación recurren: </a:t>
            </a:r>
            <a:endParaRPr lang="es-ES" sz="1600" dirty="0"/>
          </a:p>
          <a:p>
            <a:pPr marL="285750" indent="-285750">
              <a:buFont typeface="Wingdings" panose="05000000000000000000" pitchFamily="2" charset="2"/>
              <a:buChar char="q"/>
            </a:pPr>
            <a:r>
              <a:rPr lang="es-ES" sz="1600" dirty="0"/>
              <a:t>a algo que se conoce (un secreto, por ejemplo una contraseña) </a:t>
            </a:r>
          </a:p>
          <a:p>
            <a:pPr marL="285750" indent="-285750">
              <a:buFont typeface="Wingdings" panose="05000000000000000000" pitchFamily="2" charset="2"/>
              <a:buChar char="q"/>
            </a:pPr>
            <a:r>
              <a:rPr lang="es-ES" sz="1600" dirty="0"/>
              <a:t>a algo que se tiene (un objeto, por ejemplo una tarjeta o una llave) </a:t>
            </a:r>
          </a:p>
          <a:p>
            <a:pPr marL="285750" indent="-285750">
              <a:buFont typeface="Wingdings" panose="05000000000000000000" pitchFamily="2" charset="2"/>
              <a:buChar char="q"/>
            </a:pPr>
            <a:r>
              <a:rPr lang="es-ES" sz="1600" dirty="0"/>
              <a:t>a algo que es propio del usuario (características biométricas) </a:t>
            </a:r>
          </a:p>
          <a:p>
            <a:endParaRPr lang="es-ES" sz="1600" dirty="0"/>
          </a:p>
          <a:p>
            <a:r>
              <a:rPr lang="es-ES" sz="1600" b="1" dirty="0"/>
              <a:t>A veces estos mecanismos se emplean por pares para dificultar la falsificación y ganar tiempo frente a la pérdida de alguno de los mecanismos: </a:t>
            </a:r>
            <a:endParaRPr lang="es-ES" sz="1600" dirty="0"/>
          </a:p>
          <a:p>
            <a:pPr marL="285750" indent="-285750">
              <a:buFont typeface="Wingdings" panose="05000000000000000000" pitchFamily="2" charset="2"/>
              <a:buChar char="q"/>
            </a:pPr>
            <a:r>
              <a:rPr lang="es-ES" sz="1600" dirty="0"/>
              <a:t>una tarjeta + un PIN </a:t>
            </a:r>
          </a:p>
          <a:p>
            <a:pPr marL="285750" indent="-285750">
              <a:buFont typeface="Wingdings" panose="05000000000000000000" pitchFamily="2" charset="2"/>
              <a:buChar char="q"/>
            </a:pPr>
            <a:r>
              <a:rPr lang="es-ES" sz="1600" dirty="0"/>
              <a:t>una tarjeta + una característica biométrica </a:t>
            </a:r>
          </a:p>
          <a:p>
            <a:pPr marL="285750" indent="-285750">
              <a:buFont typeface="Wingdings" panose="05000000000000000000" pitchFamily="2" charset="2"/>
              <a:buChar char="q"/>
            </a:pPr>
            <a:r>
              <a:rPr lang="es-ES" sz="1600" dirty="0"/>
              <a:t>una característica biométrica + una contraseña </a:t>
            </a:r>
          </a:p>
          <a:p>
            <a:endParaRPr lang="es-ES" sz="1600" dirty="0"/>
          </a:p>
          <a:p>
            <a:pPr algn="just"/>
            <a:r>
              <a:rPr lang="es-ES" sz="1600" dirty="0"/>
              <a:t>Cada mecanismo tiene sus puntos débiles que deben atajarse por medio de normativa y procedimientos que regulen su uso, periodo de validez y gestión de incidencias tales como la pérdida por parte del usuario legítimo. </a:t>
            </a:r>
          </a:p>
        </p:txBody>
      </p:sp>
      <p:sp>
        <p:nvSpPr>
          <p:cNvPr id="3" name="2 Rectángulo"/>
          <p:cNvSpPr/>
          <p:nvPr/>
        </p:nvSpPr>
        <p:spPr>
          <a:xfrm>
            <a:off x="289183" y="1300380"/>
            <a:ext cx="4780758" cy="369332"/>
          </a:xfrm>
          <a:prstGeom prst="rect">
            <a:avLst/>
          </a:prstGeom>
        </p:spPr>
        <p:txBody>
          <a:bodyPr wrap="square">
            <a:spAutoFit/>
          </a:bodyPr>
          <a:lstStyle/>
          <a:p>
            <a:r>
              <a:rPr lang="es-ES" b="1" u="sng" dirty="0">
                <a:solidFill>
                  <a:srgbClr val="C00000"/>
                </a:solidFill>
              </a:rPr>
              <a:t>OP.ACC5-Mecanismo de Autenticación</a:t>
            </a:r>
            <a:endParaRPr lang="es-ES" dirty="0">
              <a:solidFill>
                <a:srgbClr val="C000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543" y="268797"/>
            <a:ext cx="2997639" cy="658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6937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III. Marco Operacional</a:t>
            </a:r>
            <a:endParaRPr lang="en-US" dirty="0"/>
          </a:p>
        </p:txBody>
      </p:sp>
      <p:sp>
        <p:nvSpPr>
          <p:cNvPr id="3" name="2 Rectángulo"/>
          <p:cNvSpPr/>
          <p:nvPr/>
        </p:nvSpPr>
        <p:spPr>
          <a:xfrm>
            <a:off x="185596" y="1267506"/>
            <a:ext cx="4572000" cy="2246769"/>
          </a:xfrm>
          <a:prstGeom prst="rect">
            <a:avLst/>
          </a:prstGeom>
        </p:spPr>
        <p:txBody>
          <a:bodyPr>
            <a:spAutoFit/>
          </a:bodyPr>
          <a:lstStyle/>
          <a:p>
            <a:r>
              <a:rPr lang="es-ES" sz="1400" b="1" u="sng" dirty="0"/>
              <a:t>Contraseñas</a:t>
            </a:r>
          </a:p>
          <a:p>
            <a:pPr marL="285750" indent="-285750" algn="just">
              <a:buFont typeface="Wingdings" panose="05000000000000000000" pitchFamily="2" charset="2"/>
              <a:buChar char="q"/>
            </a:pPr>
            <a:r>
              <a:rPr lang="es-ES" sz="1400" dirty="0"/>
              <a:t>Dispone de una política o normativa documentada que especifica que se deben utilizar contraseñas </a:t>
            </a:r>
          </a:p>
          <a:p>
            <a:pPr marL="742950" lvl="1" indent="-285750" algn="just">
              <a:buFont typeface="Wingdings" panose="05000000000000000000" pitchFamily="2" charset="2"/>
              <a:buChar char="§"/>
            </a:pPr>
            <a:r>
              <a:rPr lang="es-ES" sz="1400" dirty="0"/>
              <a:t>de más de 5 caracteres, </a:t>
            </a:r>
          </a:p>
          <a:p>
            <a:pPr marL="742950" lvl="1" indent="-285750" algn="just">
              <a:buFont typeface="Wingdings" panose="05000000000000000000" pitchFamily="2" charset="2"/>
              <a:buChar char="§"/>
            </a:pPr>
            <a:r>
              <a:rPr lang="es-ES" sz="1400" dirty="0"/>
              <a:t>que contengan caracteres alfabéticos y numéricos, </a:t>
            </a:r>
          </a:p>
          <a:p>
            <a:pPr marL="742950" lvl="1" indent="-285750" algn="just">
              <a:buFont typeface="Wingdings" panose="05000000000000000000" pitchFamily="2" charset="2"/>
              <a:buChar char="§"/>
            </a:pPr>
            <a:r>
              <a:rPr lang="es-ES" sz="1400" dirty="0"/>
              <a:t>que no repitan caracteres consecutivamente, </a:t>
            </a:r>
          </a:p>
          <a:p>
            <a:pPr marL="742950" lvl="1" indent="-285750" algn="just">
              <a:buFont typeface="Wingdings" panose="05000000000000000000" pitchFamily="2" charset="2"/>
              <a:buChar char="§"/>
            </a:pPr>
            <a:r>
              <a:rPr lang="es-ES" sz="1400" dirty="0"/>
              <a:t>que no sean de fácil conjetura</a:t>
            </a:r>
          </a:p>
          <a:p>
            <a:pPr marL="285750" indent="-285750" algn="just">
              <a:buFont typeface="Wingdings" panose="05000000000000000000" pitchFamily="2" charset="2"/>
              <a:buChar char="q"/>
            </a:pPr>
            <a:r>
              <a:rPr lang="es-ES" sz="1400" dirty="0"/>
              <a:t>El mecanismo de autenticación no permite utilizar contraseñas que no cumplan esta política.</a:t>
            </a:r>
          </a:p>
        </p:txBody>
      </p:sp>
      <p:sp>
        <p:nvSpPr>
          <p:cNvPr id="11" name="10 Rectángulo"/>
          <p:cNvSpPr/>
          <p:nvPr/>
        </p:nvSpPr>
        <p:spPr>
          <a:xfrm>
            <a:off x="185596" y="4000143"/>
            <a:ext cx="4572000" cy="1384995"/>
          </a:xfrm>
          <a:prstGeom prst="rect">
            <a:avLst/>
          </a:prstGeom>
        </p:spPr>
        <p:txBody>
          <a:bodyPr>
            <a:spAutoFit/>
          </a:bodyPr>
          <a:lstStyle/>
          <a:p>
            <a:r>
              <a:rPr lang="es-ES" sz="1400" b="1" u="sng" dirty="0"/>
              <a:t>Tarjetas</a:t>
            </a:r>
          </a:p>
          <a:p>
            <a:pPr algn="just"/>
            <a:r>
              <a:rPr lang="es-ES" sz="1400" dirty="0"/>
              <a:t>Parece natural que se potencie el uso del DNI electrónico como mecanismo de autenticación de la persona. Este dispositivo proporciona medios de autenticación criptográficos acreditados. Frente a su uso no autorizado se protege con un PIN de activación. </a:t>
            </a:r>
          </a:p>
        </p:txBody>
      </p:sp>
      <p:sp>
        <p:nvSpPr>
          <p:cNvPr id="13" name="12 Rectángulo"/>
          <p:cNvSpPr/>
          <p:nvPr/>
        </p:nvSpPr>
        <p:spPr>
          <a:xfrm>
            <a:off x="5006565" y="3710453"/>
            <a:ext cx="4137434" cy="2677656"/>
          </a:xfrm>
          <a:prstGeom prst="rect">
            <a:avLst/>
          </a:prstGeom>
        </p:spPr>
        <p:txBody>
          <a:bodyPr wrap="square">
            <a:spAutoFit/>
          </a:bodyPr>
          <a:lstStyle/>
          <a:p>
            <a:r>
              <a:rPr lang="es-ES" sz="1400" b="1" u="sng" dirty="0"/>
              <a:t>Biometría </a:t>
            </a:r>
          </a:p>
          <a:p>
            <a:r>
              <a:rPr lang="es-ES" sz="1400" b="1" dirty="0"/>
              <a:t>Autenticación frente a terminales: </a:t>
            </a:r>
          </a:p>
          <a:p>
            <a:pPr marL="285750" indent="-285750">
              <a:buFont typeface="Wingdings" panose="05000000000000000000" pitchFamily="2" charset="2"/>
              <a:buChar char="q"/>
            </a:pPr>
            <a:r>
              <a:rPr lang="es-ES" sz="1400" dirty="0"/>
              <a:t>reconocimiento de huella dactilar </a:t>
            </a:r>
          </a:p>
          <a:p>
            <a:pPr marL="285750" indent="-285750">
              <a:buFont typeface="Wingdings" panose="05000000000000000000" pitchFamily="2" charset="2"/>
              <a:buChar char="q"/>
            </a:pPr>
            <a:r>
              <a:rPr lang="es-ES" sz="1400" dirty="0"/>
              <a:t>reconocimiento facial </a:t>
            </a:r>
          </a:p>
          <a:p>
            <a:pPr marL="285750" indent="-285750">
              <a:buFont typeface="Wingdings" panose="05000000000000000000" pitchFamily="2" charset="2"/>
              <a:buChar char="q"/>
            </a:pPr>
            <a:r>
              <a:rPr lang="es-ES" sz="1400" dirty="0"/>
              <a:t>como doble factor se puede una contraseña o PIN </a:t>
            </a:r>
          </a:p>
          <a:p>
            <a:endParaRPr lang="es-ES" sz="1400" dirty="0"/>
          </a:p>
          <a:p>
            <a:r>
              <a:rPr lang="es-ES" sz="1400" b="1" dirty="0"/>
              <a:t>En el acceso a locales o áreas: </a:t>
            </a:r>
          </a:p>
          <a:p>
            <a:pPr marL="285750" indent="-285750">
              <a:buFont typeface="Wingdings" panose="05000000000000000000" pitchFamily="2" charset="2"/>
              <a:buChar char="q"/>
            </a:pPr>
            <a:r>
              <a:rPr lang="es-ES" sz="1400" dirty="0"/>
              <a:t>reconocimiento de la mano </a:t>
            </a:r>
          </a:p>
          <a:p>
            <a:pPr marL="285750" indent="-285750">
              <a:buFont typeface="Wingdings" panose="05000000000000000000" pitchFamily="2" charset="2"/>
              <a:buChar char="q"/>
            </a:pPr>
            <a:r>
              <a:rPr lang="es-ES" sz="1400" dirty="0"/>
              <a:t>reconocimiento del iris o del fondo del ojo </a:t>
            </a:r>
          </a:p>
          <a:p>
            <a:pPr marL="285750" indent="-285750">
              <a:buFont typeface="Wingdings" panose="05000000000000000000" pitchFamily="2" charset="2"/>
              <a:buChar char="q"/>
            </a:pPr>
            <a:r>
              <a:rPr lang="es-ES" sz="1400" dirty="0"/>
              <a:t>como doble factor se puede utilizar tarjeta o PIN </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138" y="1279558"/>
            <a:ext cx="3938258" cy="223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6629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III. Marco Operacional</a:t>
            </a:r>
            <a:endParaRPr lang="en-US" dirty="0"/>
          </a:p>
        </p:txBody>
      </p:sp>
      <p:sp>
        <p:nvSpPr>
          <p:cNvPr id="3" name="2 Rectángulo"/>
          <p:cNvSpPr/>
          <p:nvPr/>
        </p:nvSpPr>
        <p:spPr>
          <a:xfrm>
            <a:off x="216755" y="1115714"/>
            <a:ext cx="5369233" cy="369332"/>
          </a:xfrm>
          <a:prstGeom prst="rect">
            <a:avLst/>
          </a:prstGeom>
        </p:spPr>
        <p:txBody>
          <a:bodyPr wrap="square">
            <a:spAutoFit/>
          </a:bodyPr>
          <a:lstStyle/>
          <a:p>
            <a:r>
              <a:rPr lang="es-ES" b="1" u="sng" dirty="0">
                <a:solidFill>
                  <a:srgbClr val="C00000"/>
                </a:solidFill>
              </a:rPr>
              <a:t>OP.ACC6 y 7-Acceso Local/Acceso en Remoto</a:t>
            </a:r>
            <a:endParaRPr lang="es-ES" dirty="0">
              <a:solidFill>
                <a:srgbClr val="C000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4345" y="250690"/>
            <a:ext cx="2997639" cy="658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Tabla"/>
          <p:cNvGraphicFramePr>
            <a:graphicFrameLocks noGrp="1"/>
          </p:cNvGraphicFramePr>
          <p:nvPr>
            <p:extLst>
              <p:ext uri="{D42A27DB-BD31-4B8C-83A1-F6EECF244321}">
                <p14:modId xmlns:p14="http://schemas.microsoft.com/office/powerpoint/2010/main" val="3266596702"/>
              </p:ext>
            </p:extLst>
          </p:nvPr>
        </p:nvGraphicFramePr>
        <p:xfrm>
          <a:off x="216755" y="1551412"/>
          <a:ext cx="8827657" cy="4292550"/>
        </p:xfrm>
        <a:graphic>
          <a:graphicData uri="http://schemas.openxmlformats.org/drawingml/2006/table">
            <a:tbl>
              <a:tblPr firstRow="1" bandRow="1">
                <a:tableStyleId>{073A0DAA-6AF3-43AB-8588-CEC1D06C72B9}</a:tableStyleId>
              </a:tblPr>
              <a:tblGrid>
                <a:gridCol w="1053410">
                  <a:extLst>
                    <a:ext uri="{9D8B030D-6E8A-4147-A177-3AD203B41FA5}">
                      <a16:colId xmlns:a16="http://schemas.microsoft.com/office/drawing/2014/main" val="20000"/>
                    </a:ext>
                  </a:extLst>
                </a:gridCol>
                <a:gridCol w="2707355">
                  <a:extLst>
                    <a:ext uri="{9D8B030D-6E8A-4147-A177-3AD203B41FA5}">
                      <a16:colId xmlns:a16="http://schemas.microsoft.com/office/drawing/2014/main" val="20001"/>
                    </a:ext>
                  </a:extLst>
                </a:gridCol>
                <a:gridCol w="2303132">
                  <a:extLst>
                    <a:ext uri="{9D8B030D-6E8A-4147-A177-3AD203B41FA5}">
                      <a16:colId xmlns:a16="http://schemas.microsoft.com/office/drawing/2014/main" val="20002"/>
                    </a:ext>
                  </a:extLst>
                </a:gridCol>
                <a:gridCol w="2763760">
                  <a:extLst>
                    <a:ext uri="{9D8B030D-6E8A-4147-A177-3AD203B41FA5}">
                      <a16:colId xmlns:a16="http://schemas.microsoft.com/office/drawing/2014/main" val="20003"/>
                    </a:ext>
                  </a:extLst>
                </a:gridCol>
              </a:tblGrid>
              <a:tr h="386030">
                <a:tc>
                  <a:txBody>
                    <a:bodyPr/>
                    <a:lstStyle/>
                    <a:p>
                      <a:pPr algn="ctr"/>
                      <a:r>
                        <a:rPr lang="es-ES" sz="1400" dirty="0"/>
                        <a:t>Acceso</a:t>
                      </a:r>
                    </a:p>
                  </a:txBody>
                  <a:tcPr>
                    <a:solidFill>
                      <a:srgbClr val="0070C0"/>
                    </a:solidFill>
                  </a:tcPr>
                </a:tc>
                <a:tc gridSpan="3">
                  <a:txBody>
                    <a:bodyPr/>
                    <a:lstStyle/>
                    <a:p>
                      <a:pPr algn="ctr"/>
                      <a:r>
                        <a:rPr lang="es-ES" sz="1400" dirty="0"/>
                        <a:t>Categoría del Sistema de Información</a:t>
                      </a:r>
                    </a:p>
                  </a:txBody>
                  <a:tcPr>
                    <a:solidFill>
                      <a:srgbClr val="0070C0"/>
                    </a:solidFill>
                  </a:tcPr>
                </a:tc>
                <a:tc hMerge="1">
                  <a:txBody>
                    <a:bodyPr/>
                    <a:lstStyle/>
                    <a:p>
                      <a:endParaRPr lang="es-ES" sz="1200" dirty="0"/>
                    </a:p>
                  </a:txBody>
                  <a:tcPr>
                    <a:solidFill>
                      <a:srgbClr val="0070C0"/>
                    </a:solidFill>
                  </a:tcPr>
                </a:tc>
                <a:tc hMerge="1">
                  <a:txBody>
                    <a:bodyPr/>
                    <a:lstStyle/>
                    <a:p>
                      <a:endParaRPr lang="es-ES" sz="1200" dirty="0"/>
                    </a:p>
                  </a:txBody>
                  <a:tcPr>
                    <a:solidFill>
                      <a:srgbClr val="0070C0"/>
                    </a:solidFill>
                  </a:tcPr>
                </a:tc>
                <a:extLst>
                  <a:ext uri="{0D108BD9-81ED-4DB2-BD59-A6C34878D82A}">
                    <a16:rowId xmlns:a16="http://schemas.microsoft.com/office/drawing/2014/main" val="10000"/>
                  </a:ext>
                </a:extLst>
              </a:tr>
              <a:tr h="370840">
                <a:tc>
                  <a:txBody>
                    <a:bodyPr/>
                    <a:lstStyle/>
                    <a:p>
                      <a:endParaRPr lang="es-ES" dirty="0"/>
                    </a:p>
                  </a:txBody>
                  <a:tcPr>
                    <a:solidFill>
                      <a:schemeClr val="bg2">
                        <a:lumMod val="20000"/>
                        <a:lumOff val="80000"/>
                      </a:schemeClr>
                    </a:solidFill>
                  </a:tcPr>
                </a:tc>
                <a:tc>
                  <a:txBody>
                    <a:bodyPr/>
                    <a:lstStyle/>
                    <a:p>
                      <a:pPr algn="ctr"/>
                      <a:r>
                        <a:rPr lang="es-ES" sz="1400" b="1" dirty="0"/>
                        <a:t>Baja</a:t>
                      </a:r>
                    </a:p>
                  </a:txBody>
                  <a:tcPr anchor="ctr">
                    <a:solidFill>
                      <a:schemeClr val="bg2">
                        <a:lumMod val="20000"/>
                        <a:lumOff val="80000"/>
                      </a:schemeClr>
                    </a:solidFill>
                  </a:tcPr>
                </a:tc>
                <a:tc>
                  <a:txBody>
                    <a:bodyPr/>
                    <a:lstStyle/>
                    <a:p>
                      <a:pPr algn="ctr"/>
                      <a:r>
                        <a:rPr lang="es-ES" sz="1400" b="1" dirty="0"/>
                        <a:t>Media </a:t>
                      </a:r>
                    </a:p>
                  </a:txBody>
                  <a:tcPr anchor="ctr">
                    <a:solidFill>
                      <a:schemeClr val="bg2">
                        <a:lumMod val="20000"/>
                        <a:lumOff val="80000"/>
                      </a:schemeClr>
                    </a:solidFill>
                  </a:tcPr>
                </a:tc>
                <a:tc>
                  <a:txBody>
                    <a:bodyPr/>
                    <a:lstStyle/>
                    <a:p>
                      <a:pPr algn="ctr"/>
                      <a:r>
                        <a:rPr lang="es-ES" sz="1400" b="1" dirty="0"/>
                        <a:t>Alta</a:t>
                      </a:r>
                    </a:p>
                  </a:txBody>
                  <a:tcPr anchor="ctr">
                    <a:solidFill>
                      <a:schemeClr val="bg2">
                        <a:lumMod val="20000"/>
                        <a:lumOff val="80000"/>
                      </a:schemeClr>
                    </a:solidFill>
                  </a:tcPr>
                </a:tc>
                <a:extLst>
                  <a:ext uri="{0D108BD9-81ED-4DB2-BD59-A6C34878D82A}">
                    <a16:rowId xmlns:a16="http://schemas.microsoft.com/office/drawing/2014/main" val="10001"/>
                  </a:ext>
                </a:extLst>
              </a:tr>
              <a:tr h="370840">
                <a:tc>
                  <a:txBody>
                    <a:bodyPr/>
                    <a:lstStyle/>
                    <a:p>
                      <a:pPr algn="ctr"/>
                      <a:r>
                        <a:rPr lang="es-ES" sz="1400" b="1" dirty="0"/>
                        <a:t>Local</a:t>
                      </a:r>
                    </a:p>
                  </a:txBody>
                  <a:tcPr anchor="ctr">
                    <a:solidFill>
                      <a:schemeClr val="accent1">
                        <a:lumMod val="20000"/>
                        <a:lumOff val="80000"/>
                      </a:schemeClr>
                    </a:solidFill>
                  </a:tcPr>
                </a:tc>
                <a:tc>
                  <a:txBody>
                    <a:bodyPr/>
                    <a:lstStyle/>
                    <a:p>
                      <a:pPr marL="171450" indent="-171450" algn="just">
                        <a:buFont typeface="Wingdings" panose="05000000000000000000" pitchFamily="2" charset="2"/>
                        <a:buChar char="q"/>
                      </a:pPr>
                      <a:r>
                        <a:rPr lang="es-ES" sz="1100" dirty="0"/>
                        <a:t>Los diálogos de acceso al puesto local no revelan información sobre el sistema al que se está accediendo.</a:t>
                      </a:r>
                      <a:endParaRPr lang="es-ES" sz="1100" i="1" dirty="0"/>
                    </a:p>
                    <a:p>
                      <a:pPr marL="171450" indent="-171450" algn="just">
                        <a:buFont typeface="Wingdings" panose="05000000000000000000" pitchFamily="2" charset="2"/>
                        <a:buChar char="q"/>
                      </a:pPr>
                      <a:r>
                        <a:rPr lang="es-ES" sz="1100" dirty="0"/>
                        <a:t>Se limita el número de intentos fallidos</a:t>
                      </a:r>
                    </a:p>
                    <a:p>
                      <a:pPr marL="171450" indent="-171450" algn="just">
                        <a:buFont typeface="Wingdings" panose="05000000000000000000" pitchFamily="2" charset="2"/>
                        <a:buChar char="q"/>
                      </a:pPr>
                      <a:r>
                        <a:rPr lang="es-ES" sz="1100" dirty="0"/>
                        <a:t>Se registran los accesos con éxito y los fallidos.</a:t>
                      </a:r>
                    </a:p>
                    <a:p>
                      <a:pPr marL="171450" indent="-171450" algn="just">
                        <a:buFont typeface="Wingdings" panose="05000000000000000000" pitchFamily="2" charset="2"/>
                        <a:buChar char="q"/>
                      </a:pPr>
                      <a:r>
                        <a:rPr lang="es-ES" sz="1100" dirty="0"/>
                        <a:t>El sistema informa al usuario de sus obligaciones inmediatamente después de obtener el acceso</a:t>
                      </a:r>
                    </a:p>
                    <a:p>
                      <a:pPr algn="just"/>
                      <a:endParaRPr lang="es-ES" sz="11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100" dirty="0"/>
                        <a:t>Debe informar al usuario del último acceso con su identidad con éxito.</a:t>
                      </a:r>
                    </a:p>
                    <a:p>
                      <a:pPr algn="just"/>
                      <a:endParaRPr lang="es-ES" sz="1100" dirty="0"/>
                    </a:p>
                  </a:txBody>
                  <a:tcPr/>
                </a:tc>
                <a:tc>
                  <a:txBody>
                    <a:bodyPr/>
                    <a:lstStyle/>
                    <a:p>
                      <a:pPr marL="171450" indent="-171450" algn="just">
                        <a:buFont typeface="Wingdings" panose="05000000000000000000" pitchFamily="2" charset="2"/>
                        <a:buChar char="q"/>
                      </a:pPr>
                      <a:r>
                        <a:rPr lang="es-ES" sz="1100" b="0" i="0" u="none" strike="noStrike" kern="1200" baseline="0" dirty="0">
                          <a:solidFill>
                            <a:schemeClr val="dk1"/>
                          </a:solidFill>
                          <a:latin typeface="+mn-lt"/>
                          <a:ea typeface="+mn-ea"/>
                          <a:cs typeface="+mn-cs"/>
                        </a:rPr>
                        <a:t>Se limita el horario, fechas y lugar desde donde se accede.</a:t>
                      </a:r>
                    </a:p>
                    <a:p>
                      <a:pPr algn="just"/>
                      <a:endParaRPr lang="es-ES" sz="1100" b="0" i="0" u="none" strike="noStrike" kern="1200" baseline="0" dirty="0">
                        <a:solidFill>
                          <a:schemeClr val="dk1"/>
                        </a:solidFill>
                        <a:latin typeface="+mn-lt"/>
                        <a:ea typeface="+mn-ea"/>
                        <a:cs typeface="+mn-cs"/>
                      </a:endParaRPr>
                    </a:p>
                    <a:p>
                      <a:pPr marL="171450" indent="-171450" algn="just">
                        <a:buFont typeface="Wingdings" panose="05000000000000000000" pitchFamily="2" charset="2"/>
                        <a:buChar char="q"/>
                      </a:pPr>
                      <a:r>
                        <a:rPr lang="es-ES" sz="1100" b="0" i="0" u="none" strike="noStrike" kern="1200" baseline="0" dirty="0">
                          <a:solidFill>
                            <a:schemeClr val="dk1"/>
                          </a:solidFill>
                          <a:latin typeface="+mn-lt"/>
                          <a:ea typeface="+mn-ea"/>
                          <a:cs typeface="+mn-cs"/>
                        </a:rPr>
                        <a:t>Se deben establecer puntos en los que el sistema requerirá una renovación de la autenticación del usuario (</a:t>
                      </a:r>
                      <a:r>
                        <a:rPr lang="es-ES" sz="1100" b="0" i="0" u="none" strike="noStrike" kern="1200" baseline="0" dirty="0" err="1">
                          <a:solidFill>
                            <a:schemeClr val="dk1"/>
                          </a:solidFill>
                          <a:latin typeface="+mn-lt"/>
                          <a:ea typeface="+mn-ea"/>
                          <a:cs typeface="+mn-cs"/>
                        </a:rPr>
                        <a:t>Xej</a:t>
                      </a:r>
                      <a:r>
                        <a:rPr lang="es-ES" sz="1100" b="0" i="0" u="none" strike="noStrike" kern="1200" baseline="0" dirty="0">
                          <a:solidFill>
                            <a:schemeClr val="dk1"/>
                          </a:solidFill>
                          <a:latin typeface="+mn-lt"/>
                          <a:ea typeface="+mn-ea"/>
                          <a:cs typeface="+mn-cs"/>
                        </a:rPr>
                        <a:t>, se reutilizan automáticamente las credenciales de inicio de sesión en el PC para el acceso a la intranet, pero para acceder a la información de la nómina en la intranet vuelve a pedir las credenciales).</a:t>
                      </a:r>
                      <a:endParaRPr lang="es-ES" sz="1100" dirty="0"/>
                    </a:p>
                  </a:txBody>
                  <a:tcPr/>
                </a:tc>
                <a:extLst>
                  <a:ext uri="{0D108BD9-81ED-4DB2-BD59-A6C34878D82A}">
                    <a16:rowId xmlns:a16="http://schemas.microsoft.com/office/drawing/2014/main" val="10002"/>
                  </a:ext>
                </a:extLst>
              </a:tr>
              <a:tr h="370840">
                <a:tc>
                  <a:txBody>
                    <a:bodyPr/>
                    <a:lstStyle/>
                    <a:p>
                      <a:pPr algn="ctr"/>
                      <a:r>
                        <a:rPr lang="es-ES" sz="1400" b="1" dirty="0"/>
                        <a:t>Remoto</a:t>
                      </a:r>
                    </a:p>
                  </a:txBody>
                  <a:tcPr anchor="ctr">
                    <a:solidFill>
                      <a:schemeClr val="accent1">
                        <a:lumMod val="20000"/>
                        <a:lumOff val="80000"/>
                      </a:schemeClr>
                    </a:solidFill>
                  </a:tcPr>
                </a:tc>
                <a:tc>
                  <a:txBody>
                    <a:bodyPr/>
                    <a:lstStyle/>
                    <a:p>
                      <a:pPr algn="just"/>
                      <a:r>
                        <a:rPr lang="es-ES" sz="1100" b="0" i="0" u="none" strike="noStrike" kern="1200" baseline="0" dirty="0">
                          <a:solidFill>
                            <a:schemeClr val="dk1"/>
                          </a:solidFill>
                          <a:latin typeface="+mn-lt"/>
                          <a:ea typeface="+mn-ea"/>
                          <a:cs typeface="+mn-cs"/>
                        </a:rPr>
                        <a:t>Se garantiza la seguridad del sistema cuando acceden remotamente usuarios u otras entidades </a:t>
                      </a:r>
                      <a:r>
                        <a:rPr lang="es-ES" sz="1100" b="0" i="0" u="none" strike="noStrike" kern="1200" baseline="0" dirty="0">
                          <a:solidFill>
                            <a:schemeClr val="dk1"/>
                          </a:solidFill>
                          <a:latin typeface="+mn-lt"/>
                          <a:ea typeface="+mn-ea"/>
                          <a:cs typeface="+mn-cs"/>
                          <a:sym typeface="Wingdings" panose="05000000000000000000" pitchFamily="2" charset="2"/>
                        </a:rPr>
                        <a:t> En la práctica implica </a:t>
                      </a:r>
                      <a:r>
                        <a:rPr lang="es-ES" sz="1100" b="0" i="0" u="none" strike="noStrike" kern="1200" baseline="0" dirty="0">
                          <a:solidFill>
                            <a:schemeClr val="dk1"/>
                          </a:solidFill>
                          <a:latin typeface="+mn-lt"/>
                          <a:ea typeface="+mn-ea"/>
                          <a:cs typeface="+mn-cs"/>
                        </a:rPr>
                        <a:t>establecer una red privada virtual, VPN </a:t>
                      </a:r>
                    </a:p>
                    <a:p>
                      <a:pPr algn="just"/>
                      <a:endParaRPr lang="es-ES" sz="1100" dirty="0"/>
                    </a:p>
                  </a:txBody>
                  <a:tcPr/>
                </a:tc>
                <a:tc gridSpan="2">
                  <a:txBody>
                    <a:bodyPr/>
                    <a:lstStyle/>
                    <a:p>
                      <a:pPr marL="171450" indent="-171450" algn="just">
                        <a:buFont typeface="Wingdings" panose="05000000000000000000" pitchFamily="2" charset="2"/>
                        <a:buChar char="q"/>
                      </a:pPr>
                      <a:r>
                        <a:rPr lang="es-ES" sz="1100" b="0" i="0" u="none" strike="noStrike" kern="1200" baseline="0" dirty="0">
                          <a:solidFill>
                            <a:schemeClr val="dk1"/>
                          </a:solidFill>
                          <a:latin typeface="+mn-lt"/>
                          <a:ea typeface="+mn-ea"/>
                          <a:cs typeface="+mn-cs"/>
                        </a:rPr>
                        <a:t>Se debe redactar una política que rija lo que se puede hacer remotamente: qué aplicaciones se pueden usar, qué datos son accesibles y en qué condiciones estos datos pueden almacenarse en el dispositivo externo de acceso. </a:t>
                      </a:r>
                    </a:p>
                    <a:p>
                      <a:pPr marL="171450" indent="-171450" algn="just">
                        <a:buFont typeface="Wingdings" panose="05000000000000000000" pitchFamily="2" charset="2"/>
                        <a:buChar char="q"/>
                      </a:pPr>
                      <a:r>
                        <a:rPr lang="es-ES" sz="1100" b="0" i="0" u="none" strike="noStrike" kern="1200" baseline="0" dirty="0">
                          <a:solidFill>
                            <a:schemeClr val="dk1"/>
                          </a:solidFill>
                          <a:latin typeface="+mn-lt"/>
                          <a:ea typeface="+mn-ea"/>
                          <a:cs typeface="+mn-cs"/>
                        </a:rPr>
                        <a:t>La política también debe establecer límites al tiempo que puede estar abierta una sesión y e imponer un tiempo máximo para cerrar sesiones inactivas. . </a:t>
                      </a:r>
                    </a:p>
                  </a:txBody>
                  <a:tcPr/>
                </a:tc>
                <a:tc hMerge="1">
                  <a:txBody>
                    <a:bodyPr/>
                    <a:lstStyle/>
                    <a:p>
                      <a:pPr algn="just"/>
                      <a:endParaRPr lang="es-ES" sz="9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53980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4" name="3 Rectángulo"/>
          <p:cNvSpPr/>
          <p:nvPr/>
        </p:nvSpPr>
        <p:spPr>
          <a:xfrm>
            <a:off x="45266" y="1362684"/>
            <a:ext cx="5165005" cy="3108543"/>
          </a:xfrm>
          <a:prstGeom prst="rect">
            <a:avLst/>
          </a:prstGeom>
        </p:spPr>
        <p:txBody>
          <a:bodyPr wrap="square">
            <a:spAutoFit/>
          </a:bodyPr>
          <a:lstStyle/>
          <a:p>
            <a:pPr algn="just"/>
            <a:r>
              <a:rPr lang="es-ES" sz="1400" dirty="0"/>
              <a:t>El inventario debe cubrir todo el dominio de seguridad, hasta alcanzar los puntos de interconexión y los servicios prestados por terceros.</a:t>
            </a:r>
          </a:p>
          <a:p>
            <a:pPr algn="just"/>
            <a:r>
              <a:rPr lang="es-ES" sz="1400" dirty="0"/>
              <a:t>La granularidad debe ser suficiente para cubrir las necesidades de reporte de incidentes y para hacer un seguimiento, tanto formal (auditorías) como reactivo en el proceso de gestión de incidentes. </a:t>
            </a:r>
          </a:p>
          <a:p>
            <a:pPr marL="285750" indent="-285750" algn="just">
              <a:buFont typeface="Wingdings" panose="05000000000000000000" pitchFamily="2" charset="2"/>
              <a:buChar char="§"/>
            </a:pPr>
            <a:r>
              <a:rPr lang="es-ES" sz="1400" dirty="0"/>
              <a:t>Identificación del activo: fabricante, modelo, número de serie </a:t>
            </a:r>
          </a:p>
          <a:p>
            <a:pPr marL="285750" indent="-285750" algn="just">
              <a:buFont typeface="Wingdings" panose="05000000000000000000" pitchFamily="2" charset="2"/>
              <a:buChar char="§"/>
            </a:pPr>
            <a:r>
              <a:rPr lang="es-ES" sz="1400" dirty="0"/>
              <a:t>Configuración del activo: perfil, política, software instalado </a:t>
            </a:r>
          </a:p>
          <a:p>
            <a:pPr marL="285750" indent="-285750" algn="just">
              <a:buFont typeface="Wingdings" panose="05000000000000000000" pitchFamily="2" charset="2"/>
              <a:buChar char="§"/>
            </a:pPr>
            <a:r>
              <a:rPr lang="es-ES" sz="1400" dirty="0"/>
              <a:t>Software instalado: fabricante, producto, versión y parches  </a:t>
            </a:r>
          </a:p>
          <a:p>
            <a:pPr marL="285750" indent="-285750" algn="just">
              <a:buFont typeface="Wingdings" panose="05000000000000000000" pitchFamily="2" charset="2"/>
              <a:buChar char="§"/>
            </a:pPr>
            <a:r>
              <a:rPr lang="es-ES" sz="1400" dirty="0"/>
              <a:t>Equipamiento de red: MAC, IP asignada (o rango) </a:t>
            </a:r>
          </a:p>
          <a:p>
            <a:pPr marL="285750" indent="-285750" algn="just">
              <a:buFont typeface="Wingdings" panose="05000000000000000000" pitchFamily="2" charset="2"/>
              <a:buChar char="§"/>
            </a:pPr>
            <a:r>
              <a:rPr lang="es-ES" sz="1400" dirty="0"/>
              <a:t>Ubicación del activo: ¿dónde está? </a:t>
            </a:r>
          </a:p>
          <a:p>
            <a:pPr marL="285750" indent="-285750" algn="just">
              <a:buFont typeface="Wingdings" panose="05000000000000000000" pitchFamily="2" charset="2"/>
              <a:buChar char="§"/>
            </a:pPr>
            <a:r>
              <a:rPr lang="es-ES" sz="1400" dirty="0"/>
              <a:t>Propiedad del activo: persona responsable del mismo</a:t>
            </a:r>
          </a:p>
        </p:txBody>
      </p:sp>
      <p:sp>
        <p:nvSpPr>
          <p:cNvPr id="3" name="2 Rectángulo"/>
          <p:cNvSpPr/>
          <p:nvPr/>
        </p:nvSpPr>
        <p:spPr>
          <a:xfrm>
            <a:off x="289183" y="1060323"/>
            <a:ext cx="4280552" cy="369332"/>
          </a:xfrm>
          <a:prstGeom prst="rect">
            <a:avLst/>
          </a:prstGeom>
        </p:spPr>
        <p:txBody>
          <a:bodyPr wrap="square">
            <a:spAutoFit/>
          </a:bodyPr>
          <a:lstStyle/>
          <a:p>
            <a:r>
              <a:rPr lang="es-ES" b="1" u="sng" dirty="0">
                <a:solidFill>
                  <a:srgbClr val="C00000"/>
                </a:solidFill>
              </a:rPr>
              <a:t>OP.EXP1-Inventario de Activos</a:t>
            </a:r>
            <a:endParaRPr lang="es-ES" dirty="0">
              <a:solidFill>
                <a:srgbClr val="C00000"/>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914" y="1511136"/>
            <a:ext cx="3603452" cy="45138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769" y="4471226"/>
            <a:ext cx="3048000" cy="1906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620" y="230958"/>
            <a:ext cx="2408814" cy="767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6496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4" name="3 Rectángulo"/>
          <p:cNvSpPr/>
          <p:nvPr/>
        </p:nvSpPr>
        <p:spPr>
          <a:xfrm>
            <a:off x="237651" y="1429655"/>
            <a:ext cx="8680012" cy="2677656"/>
          </a:xfrm>
          <a:prstGeom prst="rect">
            <a:avLst/>
          </a:prstGeom>
        </p:spPr>
        <p:txBody>
          <a:bodyPr wrap="square">
            <a:spAutoFit/>
          </a:bodyPr>
          <a:lstStyle/>
          <a:p>
            <a:pPr algn="just"/>
            <a:r>
              <a:rPr lang="es-ES" sz="1400" dirty="0"/>
              <a:t>Todos los sistemas deben ser configurados de forma sistemática antes de entrar en producción. </a:t>
            </a:r>
          </a:p>
          <a:p>
            <a:pPr algn="just"/>
            <a:r>
              <a:rPr lang="es-ES" sz="1400" b="1" dirty="0"/>
              <a:t>Se deben elaborar unos perfiles de configuración para las diferentes actividades a que pueden ser dedicados, siendo típicos los siguientes: </a:t>
            </a:r>
            <a:endParaRPr lang="es-ES" sz="1400" dirty="0"/>
          </a:p>
          <a:p>
            <a:pPr marL="285750" indent="-285750">
              <a:buFont typeface="Wingdings" panose="05000000000000000000" pitchFamily="2" charset="2"/>
              <a:buChar char="q"/>
            </a:pPr>
            <a:r>
              <a:rPr lang="es-ES" sz="1400" dirty="0"/>
              <a:t>Usuarios normales (uso administrativo) </a:t>
            </a:r>
          </a:p>
          <a:p>
            <a:pPr marL="285750" indent="-285750">
              <a:buFont typeface="Wingdings" panose="05000000000000000000" pitchFamily="2" charset="2"/>
              <a:buChar char="q"/>
            </a:pPr>
            <a:r>
              <a:rPr lang="es-ES" sz="1400" dirty="0"/>
              <a:t>Desarrollo / Operadores y administradores (técnicos de sistemas) </a:t>
            </a:r>
          </a:p>
          <a:p>
            <a:pPr marL="285750" indent="-285750">
              <a:buFont typeface="Wingdings" panose="05000000000000000000" pitchFamily="2" charset="2"/>
              <a:buChar char="q"/>
            </a:pPr>
            <a:r>
              <a:rPr lang="es-ES" sz="1400" dirty="0"/>
              <a:t>Responsable de seguridad (consola de configuración) </a:t>
            </a:r>
          </a:p>
          <a:p>
            <a:pPr marL="285750" indent="-285750">
              <a:buFont typeface="Wingdings" panose="05000000000000000000" pitchFamily="2" charset="2"/>
              <a:buChar char="q"/>
            </a:pPr>
            <a:r>
              <a:rPr lang="es-ES" sz="1400" dirty="0"/>
              <a:t>Auditoría (</a:t>
            </a:r>
            <a:r>
              <a:rPr lang="es-ES" sz="1400" u="sng" dirty="0"/>
              <a:t>la configuración de seguridad debe incluir un perfil básico de auditoría de uso del equipo</a:t>
            </a:r>
            <a:endParaRPr lang="es-ES" sz="1400" dirty="0"/>
          </a:p>
          <a:p>
            <a:r>
              <a:rPr lang="es-ES" sz="1400" dirty="0"/>
              <a:t>Cada perfil tendrá habilitados exclusivamente las funciones requeridas del sistema para su trabajo.</a:t>
            </a:r>
          </a:p>
          <a:p>
            <a:pPr algn="just"/>
            <a:endParaRPr lang="es-ES" sz="1400" u="sng" dirty="0"/>
          </a:p>
          <a:p>
            <a:pPr algn="just"/>
            <a:r>
              <a:rPr lang="es-ES" sz="1400" u="sng" dirty="0"/>
              <a:t>Básicamente, en todos los perfiles se debe bloquear la opción de que el usuario pueda cambiar la configuración del sistema o pueda instalar nuevos programas o nuevos periféricos.</a:t>
            </a:r>
            <a:endParaRPr lang="es-ES" sz="1400" dirty="0"/>
          </a:p>
          <a:p>
            <a:pPr algn="just"/>
            <a:endParaRPr lang="es-ES" sz="1400" dirty="0"/>
          </a:p>
        </p:txBody>
      </p:sp>
      <p:sp>
        <p:nvSpPr>
          <p:cNvPr id="3" name="2 Rectángulo"/>
          <p:cNvSpPr/>
          <p:nvPr/>
        </p:nvSpPr>
        <p:spPr>
          <a:xfrm>
            <a:off x="162435" y="1060323"/>
            <a:ext cx="4280552" cy="369332"/>
          </a:xfrm>
          <a:prstGeom prst="rect">
            <a:avLst/>
          </a:prstGeom>
        </p:spPr>
        <p:txBody>
          <a:bodyPr wrap="square">
            <a:spAutoFit/>
          </a:bodyPr>
          <a:lstStyle/>
          <a:p>
            <a:r>
              <a:rPr lang="es-ES" b="1" u="sng" dirty="0">
                <a:solidFill>
                  <a:srgbClr val="C00000"/>
                </a:solidFill>
              </a:rPr>
              <a:t>OP.EXP2-Configuración de Seguridad</a:t>
            </a:r>
            <a:endParaRPr lang="es-ES" dirty="0">
              <a:solidFill>
                <a:srgbClr val="C00000"/>
              </a:solidFill>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620" y="230958"/>
            <a:ext cx="2408814" cy="767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162435" y="4475807"/>
            <a:ext cx="8637533" cy="1877437"/>
          </a:xfrm>
          <a:prstGeom prst="rect">
            <a:avLst/>
          </a:prstGeom>
        </p:spPr>
        <p:txBody>
          <a:bodyPr wrap="square">
            <a:spAutoFit/>
          </a:bodyPr>
          <a:lstStyle/>
          <a:p>
            <a:r>
              <a:rPr lang="es-ES" b="1" dirty="0"/>
              <a:t>Se considerará evidencia suficiente del cumplimiento de esta medida: </a:t>
            </a:r>
          </a:p>
          <a:p>
            <a:pPr marL="285750" indent="-285750" algn="just">
              <a:buFont typeface="Wingdings" panose="05000000000000000000" pitchFamily="2" charset="2"/>
              <a:buChar char="q"/>
            </a:pPr>
            <a:r>
              <a:rPr lang="es-ES" sz="1400" dirty="0"/>
              <a:t>Dispone de un procedimiento de bastionado de sistemas previo a su entrada en producción, que indique las actividades a realizar en los sistemas para su configuración segura previa a su entrada en operación. </a:t>
            </a:r>
          </a:p>
          <a:p>
            <a:pPr marL="285750" indent="-285750" algn="just">
              <a:buFont typeface="Wingdings" panose="05000000000000000000" pitchFamily="2" charset="2"/>
              <a:buChar char="q"/>
            </a:pPr>
            <a:r>
              <a:rPr lang="es-ES" sz="1400" dirty="0"/>
              <a:t>Dicho procedimiento debe estar avalado por una autoridad reconocida (p. ej.: plantillas de seguridad y recomendaciones de bastionado del CCN. </a:t>
            </a:r>
          </a:p>
          <a:p>
            <a:pPr marL="285750" indent="-285750" algn="just">
              <a:buFont typeface="Wingdings" panose="05000000000000000000" pitchFamily="2" charset="2"/>
              <a:buChar char="q"/>
            </a:pPr>
            <a:r>
              <a:rPr lang="es-ES" sz="1400" dirty="0"/>
              <a:t>Debe existir evidencia documental (</a:t>
            </a:r>
            <a:r>
              <a:rPr lang="es-ES" sz="1400" dirty="0" err="1"/>
              <a:t>checklist</a:t>
            </a:r>
            <a:r>
              <a:rPr lang="es-ES" sz="1400" dirty="0"/>
              <a:t>) del bastionado realizado sobre los sistemas, indicando la persona que lo realizó y la fecha y la versión del procedimiento que utilizó.</a:t>
            </a:r>
          </a:p>
        </p:txBody>
      </p:sp>
      <p:pic>
        <p:nvPicPr>
          <p:cNvPr id="8" name="Picture 2">
            <a:extLst>
              <a:ext uri="{FF2B5EF4-FFF2-40B4-BE49-F238E27FC236}">
                <a16:creationId xmlns:a16="http://schemas.microsoft.com/office/drawing/2014/main" id="{7B1B6E07-CA8B-4AAE-BDB0-EEDB66D79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3724" y="3856682"/>
            <a:ext cx="343852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1268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4" name="3 Rectángulo"/>
          <p:cNvSpPr/>
          <p:nvPr/>
        </p:nvSpPr>
        <p:spPr>
          <a:xfrm>
            <a:off x="237651" y="1520190"/>
            <a:ext cx="8680012" cy="2985433"/>
          </a:xfrm>
          <a:prstGeom prst="rect">
            <a:avLst/>
          </a:prstGeom>
        </p:spPr>
        <p:txBody>
          <a:bodyPr wrap="square">
            <a:spAutoFit/>
          </a:bodyPr>
          <a:lstStyle/>
          <a:p>
            <a:pPr algn="just"/>
            <a:r>
              <a:rPr lang="es-ES" sz="1500" dirty="0"/>
              <a:t>Se considerará evidencia suficiente del cumplimiento de esta medida la existencia de un procedimiento para modificar la configuración del sistema que exige:</a:t>
            </a:r>
          </a:p>
          <a:p>
            <a:pPr algn="just"/>
            <a:endParaRPr lang="es-ES" sz="900" dirty="0"/>
          </a:p>
          <a:p>
            <a:pPr marL="285750" indent="-285750">
              <a:buFont typeface="Wingdings" panose="05000000000000000000" pitchFamily="2" charset="2"/>
              <a:buChar char="q"/>
            </a:pPr>
            <a:r>
              <a:rPr lang="es-ES" sz="1500" dirty="0"/>
              <a:t>La aprobación del responsable.</a:t>
            </a:r>
          </a:p>
          <a:p>
            <a:pPr marL="285750" indent="-285750">
              <a:buFont typeface="Wingdings" panose="05000000000000000000" pitchFamily="2" charset="2"/>
              <a:buChar char="q"/>
            </a:pPr>
            <a:r>
              <a:rPr lang="es-ES" sz="1500" dirty="0"/>
              <a:t>La documentación del cambio.</a:t>
            </a:r>
          </a:p>
          <a:p>
            <a:pPr marL="285750" indent="-285750">
              <a:buFont typeface="Wingdings" panose="05000000000000000000" pitchFamily="2" charset="2"/>
              <a:buChar char="q"/>
            </a:pPr>
            <a:r>
              <a:rPr lang="es-ES" sz="1500" dirty="0"/>
              <a:t>Pruebas de la seguridad del sistema bajo la nueva configuración </a:t>
            </a:r>
          </a:p>
          <a:p>
            <a:pPr marL="742950" lvl="1" indent="-285750">
              <a:buFont typeface="Wingdings" panose="05000000000000000000" pitchFamily="2" charset="2"/>
              <a:buChar char="§"/>
            </a:pPr>
            <a:r>
              <a:rPr lang="es-ES" sz="1500" dirty="0"/>
              <a:t>se mantiene la regla de funcionalidad mínima  [op.exp.2]</a:t>
            </a:r>
          </a:p>
          <a:p>
            <a:pPr marL="742950" lvl="1" indent="-285750">
              <a:buFont typeface="Wingdings" panose="05000000000000000000" pitchFamily="2" charset="2"/>
              <a:buChar char="§"/>
            </a:pPr>
            <a:r>
              <a:rPr lang="es-ES" sz="1500" dirty="0"/>
              <a:t>se mantiene la regla de seguridad por defecto [op.exp.2]</a:t>
            </a:r>
          </a:p>
          <a:p>
            <a:pPr marL="742950" lvl="1" indent="-285750">
              <a:buFont typeface="Wingdings" panose="05000000000000000000" pitchFamily="2" charset="2"/>
              <a:buChar char="§"/>
            </a:pPr>
            <a:r>
              <a:rPr lang="es-ES" sz="1500" dirty="0"/>
              <a:t>se mantiene el control de acceso  [op.acc.4]</a:t>
            </a:r>
          </a:p>
          <a:p>
            <a:pPr marL="285750" indent="-285750">
              <a:buFont typeface="Wingdings" panose="05000000000000000000" pitchFamily="2" charset="2"/>
              <a:buChar char="q"/>
            </a:pPr>
            <a:r>
              <a:rPr lang="es-ES" sz="1500" dirty="0"/>
              <a:t>La retención de la configuración previa por un tiempo prestablecido. </a:t>
            </a:r>
          </a:p>
          <a:p>
            <a:pPr marL="285750" indent="-285750">
              <a:buFont typeface="Wingdings" panose="05000000000000000000" pitchFamily="2" charset="2"/>
              <a:buChar char="q"/>
            </a:pPr>
            <a:r>
              <a:rPr lang="es-ES" sz="1500" dirty="0"/>
              <a:t>Se realizan copias de seguridad de la configuración de los diferentes componentes, cubriendo al menos la configuración actual y la inmediata anterior.</a:t>
            </a:r>
          </a:p>
          <a:p>
            <a:pPr marL="285750" indent="-285750">
              <a:buFont typeface="Wingdings" panose="05000000000000000000" pitchFamily="2" charset="2"/>
              <a:buChar char="q"/>
            </a:pPr>
            <a:endParaRPr lang="es-ES" sz="1400" dirty="0"/>
          </a:p>
        </p:txBody>
      </p:sp>
      <p:sp>
        <p:nvSpPr>
          <p:cNvPr id="3" name="2 Rectángulo"/>
          <p:cNvSpPr/>
          <p:nvPr/>
        </p:nvSpPr>
        <p:spPr>
          <a:xfrm>
            <a:off x="162434" y="1060323"/>
            <a:ext cx="6446596" cy="369332"/>
          </a:xfrm>
          <a:prstGeom prst="rect">
            <a:avLst/>
          </a:prstGeom>
        </p:spPr>
        <p:txBody>
          <a:bodyPr wrap="square">
            <a:spAutoFit/>
          </a:bodyPr>
          <a:lstStyle/>
          <a:p>
            <a:r>
              <a:rPr lang="es-ES" b="1" u="sng" dirty="0">
                <a:solidFill>
                  <a:srgbClr val="C00000"/>
                </a:solidFill>
              </a:rPr>
              <a:t>OP.EXP3-Gestión de la Configuración</a:t>
            </a:r>
            <a:endParaRPr lang="es-ES" dirty="0">
              <a:solidFill>
                <a:srgbClr val="C00000"/>
              </a:solidFill>
            </a:endParaRPr>
          </a:p>
        </p:txBody>
      </p:sp>
      <p:graphicFrame>
        <p:nvGraphicFramePr>
          <p:cNvPr id="7" name="6 Tabla"/>
          <p:cNvGraphicFramePr>
            <a:graphicFrameLocks noGrp="1"/>
          </p:cNvGraphicFramePr>
          <p:nvPr>
            <p:extLst>
              <p:ext uri="{D42A27DB-BD31-4B8C-83A1-F6EECF244321}">
                <p14:modId xmlns:p14="http://schemas.microsoft.com/office/powerpoint/2010/main" val="1701942687"/>
              </p:ext>
            </p:extLst>
          </p:nvPr>
        </p:nvGraphicFramePr>
        <p:xfrm>
          <a:off x="237651" y="4718532"/>
          <a:ext cx="8573632" cy="1550670"/>
        </p:xfrm>
        <a:graphic>
          <a:graphicData uri="http://schemas.openxmlformats.org/drawingml/2006/table">
            <a:tbl>
              <a:tblPr firstRow="1" bandRow="1">
                <a:tableStyleId>{5C22544A-7EE6-4342-B048-85BDC9FD1C3A}</a:tableStyleId>
              </a:tblPr>
              <a:tblGrid>
                <a:gridCol w="3149285">
                  <a:extLst>
                    <a:ext uri="{9D8B030D-6E8A-4147-A177-3AD203B41FA5}">
                      <a16:colId xmlns:a16="http://schemas.microsoft.com/office/drawing/2014/main" val="20000"/>
                    </a:ext>
                  </a:extLst>
                </a:gridCol>
                <a:gridCol w="5424347">
                  <a:extLst>
                    <a:ext uri="{9D8B030D-6E8A-4147-A177-3AD203B41FA5}">
                      <a16:colId xmlns:a16="http://schemas.microsoft.com/office/drawing/2014/main" val="20001"/>
                    </a:ext>
                  </a:extLst>
                </a:gridCol>
              </a:tblGrid>
              <a:tr h="370840">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446934">
                <a:tc>
                  <a:txBody>
                    <a:bodyPr/>
                    <a:lstStyle/>
                    <a:p>
                      <a:pPr marL="72000" algn="just" fontAlgn="ctr"/>
                      <a:r>
                        <a:rPr lang="es-ES" sz="1200" b="1" i="0" u="none" strike="noStrike" kern="1200" dirty="0">
                          <a:solidFill>
                            <a:srgbClr val="000000"/>
                          </a:solidFill>
                          <a:effectLst/>
                          <a:latin typeface="+mn-lt"/>
                          <a:ea typeface="+mn-ea"/>
                          <a:cs typeface="+mn-cs"/>
                        </a:rPr>
                        <a:t>Se gestiona de forma continua la configuración manteniendo la regla de funcionalidad mínima y la regla de seguridad por defecto? </a:t>
                      </a:r>
                    </a:p>
                  </a:txBody>
                  <a:tcPr marL="6350" marR="6350" marT="6350" marB="0"/>
                </a:tc>
                <a:tc>
                  <a:txBody>
                    <a:bodyPr/>
                    <a:lstStyle/>
                    <a:p>
                      <a:pPr marL="72000" algn="just" fontAlgn="ctr"/>
                      <a:r>
                        <a:rPr lang="es-ES" sz="1100" b="0" i="0" u="none" strike="noStrike" dirty="0">
                          <a:solidFill>
                            <a:srgbClr val="000000"/>
                          </a:solidFill>
                          <a:effectLst/>
                          <a:latin typeface="Tahoma"/>
                        </a:rPr>
                        <a:t>Dispone de un procedimiento documentado que indica la frecuencia y motivos por los que se debe modificar la configuración del sistema e incluye: la aprobación del responsable, la documentación del cambio, las pruebas de seguridad del sistema bajo la nueva configuración, y la retención de la configuración previa por un tiempo preestablecido. </a:t>
                      </a:r>
                    </a:p>
                    <a:p>
                      <a:pPr marL="72000" algn="just" fontAlgn="ctr"/>
                      <a:r>
                        <a:rPr lang="es-ES" sz="1100" b="0" i="0" u="none" strike="noStrike" dirty="0">
                          <a:solidFill>
                            <a:srgbClr val="000000"/>
                          </a:solidFill>
                          <a:effectLst/>
                          <a:latin typeface="Tahoma"/>
                        </a:rPr>
                        <a:t>Consultar si se dispone de copias de seguridad de la configuración actual y la inmediata anterior de los diferentes componentes.</a:t>
                      </a:r>
                    </a:p>
                  </a:txBody>
                  <a:tcPr marL="6350" marR="6350" marT="6350" marB="0"/>
                </a:tc>
                <a:extLst>
                  <a:ext uri="{0D108BD9-81ED-4DB2-BD59-A6C34878D82A}">
                    <a16:rowId xmlns:a16="http://schemas.microsoft.com/office/drawing/2014/main" val="10001"/>
                  </a:ext>
                </a:extLst>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875" y="239381"/>
            <a:ext cx="2651864" cy="697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234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4" name="3 Rectángulo"/>
          <p:cNvSpPr/>
          <p:nvPr/>
        </p:nvSpPr>
        <p:spPr>
          <a:xfrm>
            <a:off x="237651" y="1520190"/>
            <a:ext cx="7512115" cy="1046440"/>
          </a:xfrm>
          <a:prstGeom prst="rect">
            <a:avLst/>
          </a:prstGeom>
        </p:spPr>
        <p:txBody>
          <a:bodyPr wrap="square">
            <a:spAutoFit/>
          </a:bodyPr>
          <a:lstStyle/>
          <a:p>
            <a:pPr algn="just"/>
            <a:r>
              <a:rPr lang="es-ES" sz="1600" dirty="0"/>
              <a:t>Se considerará evidencia suficiente del cumplimiento de esta medida la existencia de procedimientos para llevar a cabo las especificaciones del fabricante en cuanto a mantenimiento. </a:t>
            </a:r>
          </a:p>
          <a:p>
            <a:pPr marL="285750" indent="-285750">
              <a:buFont typeface="Wingdings" panose="05000000000000000000" pitchFamily="2" charset="2"/>
              <a:buChar char="q"/>
            </a:pPr>
            <a:endParaRPr lang="es-ES" sz="1400" dirty="0"/>
          </a:p>
        </p:txBody>
      </p:sp>
      <p:sp>
        <p:nvSpPr>
          <p:cNvPr id="3" name="2 Rectángulo"/>
          <p:cNvSpPr/>
          <p:nvPr/>
        </p:nvSpPr>
        <p:spPr>
          <a:xfrm>
            <a:off x="162434" y="1060323"/>
            <a:ext cx="6446596" cy="369332"/>
          </a:xfrm>
          <a:prstGeom prst="rect">
            <a:avLst/>
          </a:prstGeom>
        </p:spPr>
        <p:txBody>
          <a:bodyPr wrap="square">
            <a:spAutoFit/>
          </a:bodyPr>
          <a:lstStyle/>
          <a:p>
            <a:r>
              <a:rPr lang="es-ES" b="1" u="sng" dirty="0">
                <a:solidFill>
                  <a:srgbClr val="C00000"/>
                </a:solidFill>
              </a:rPr>
              <a:t>OP.EXP4-Mantenimiento</a:t>
            </a:r>
            <a:endParaRPr lang="es-ES" dirty="0">
              <a:solidFill>
                <a:srgbClr val="C00000"/>
              </a:solidFill>
            </a:endParaRPr>
          </a:p>
        </p:txBody>
      </p:sp>
      <p:graphicFrame>
        <p:nvGraphicFramePr>
          <p:cNvPr id="7" name="6 Tabla"/>
          <p:cNvGraphicFramePr>
            <a:graphicFrameLocks noGrp="1"/>
          </p:cNvGraphicFramePr>
          <p:nvPr>
            <p:extLst>
              <p:ext uri="{D42A27DB-BD31-4B8C-83A1-F6EECF244321}">
                <p14:modId xmlns:p14="http://schemas.microsoft.com/office/powerpoint/2010/main" val="1646422993"/>
              </p:ext>
            </p:extLst>
          </p:nvPr>
        </p:nvGraphicFramePr>
        <p:xfrm>
          <a:off x="135801" y="2481882"/>
          <a:ext cx="8854289" cy="3658285"/>
        </p:xfrm>
        <a:graphic>
          <a:graphicData uri="http://schemas.openxmlformats.org/drawingml/2006/table">
            <a:tbl>
              <a:tblPr firstRow="1" bandRow="1">
                <a:tableStyleId>{5C22544A-7EE6-4342-B048-85BDC9FD1C3A}</a:tableStyleId>
              </a:tblPr>
              <a:tblGrid>
                <a:gridCol w="3252377">
                  <a:extLst>
                    <a:ext uri="{9D8B030D-6E8A-4147-A177-3AD203B41FA5}">
                      <a16:colId xmlns:a16="http://schemas.microsoft.com/office/drawing/2014/main" val="20000"/>
                    </a:ext>
                  </a:extLst>
                </a:gridCol>
                <a:gridCol w="5601912">
                  <a:extLst>
                    <a:ext uri="{9D8B030D-6E8A-4147-A177-3AD203B41FA5}">
                      <a16:colId xmlns:a16="http://schemas.microsoft.com/office/drawing/2014/main" val="20001"/>
                    </a:ext>
                  </a:extLst>
                </a:gridCol>
              </a:tblGrid>
              <a:tr h="355470">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2059336">
                <a:tc>
                  <a:txBody>
                    <a:bodyPr/>
                    <a:lstStyle/>
                    <a:p>
                      <a:pPr algn="just" fontAlgn="ctr"/>
                      <a:r>
                        <a:rPr lang="es-ES" sz="1100" b="1" i="0" u="none" strike="noStrike" dirty="0">
                          <a:solidFill>
                            <a:srgbClr val="000000"/>
                          </a:solidFill>
                          <a:effectLst/>
                          <a:latin typeface="Tahoma"/>
                        </a:rPr>
                        <a:t>Dispone de un plan de mantenimiento del equipamiento física y lógico?</a:t>
                      </a:r>
                    </a:p>
                  </a:txBody>
                  <a:tcPr marL="6350" marR="6350" marT="6350" marB="0" anchor="ctr"/>
                </a:tc>
                <a:tc>
                  <a:txBody>
                    <a:bodyPr/>
                    <a:lstStyle/>
                    <a:p>
                      <a:pPr algn="l" fontAlgn="ctr"/>
                      <a:r>
                        <a:rPr lang="es-ES" sz="1100" b="1" i="0" u="none" strike="noStrike" dirty="0">
                          <a:solidFill>
                            <a:srgbClr val="000000"/>
                          </a:solidFill>
                          <a:effectLst/>
                          <a:latin typeface="Tahoma"/>
                        </a:rPr>
                        <a:t>Respecto a dicho plan de mantenimiento:</a:t>
                      </a:r>
                    </a:p>
                    <a:p>
                      <a:pPr algn="just" fontAlgn="ctr"/>
                      <a:r>
                        <a:rPr lang="es-ES" sz="1100" b="0" i="0" u="none" strike="noStrike" dirty="0">
                          <a:solidFill>
                            <a:srgbClr val="000000"/>
                          </a:solidFill>
                          <a:effectLst/>
                          <a:latin typeface="Tahoma"/>
                        </a:rPr>
                        <a:t>Atiende a las especificaciones de los fabricantes en lo relativo a</a:t>
                      </a: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instalación y mantenimiento de los sistemas?</a:t>
                      </a: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Evidencia: Dispone de las especificaciones de los fabricantes en lo relativo a instalación y mantenimiento de los sistemas. </a:t>
                      </a:r>
                    </a:p>
                    <a:p>
                      <a:pPr algn="just" fontAlgn="ct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Efectúa un seguimiento continuo de los anuncios de defectos?</a:t>
                      </a: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Evidencia: Dispone de mecanismos para el seguimiento continuo de los anuncios de defectos </a:t>
                      </a:r>
                      <a:r>
                        <a:rPr lang="es-ES" sz="1100" b="0" i="1" u="none" strike="noStrike" dirty="0">
                          <a:solidFill>
                            <a:srgbClr val="000000"/>
                          </a:solidFill>
                          <a:effectLst/>
                          <a:latin typeface="Tahoma"/>
                        </a:rPr>
                        <a:t>(</a:t>
                      </a:r>
                      <a:r>
                        <a:rPr lang="es-ES" sz="1100" b="0" i="1" u="none" strike="noStrike" dirty="0" err="1">
                          <a:solidFill>
                            <a:srgbClr val="000000"/>
                          </a:solidFill>
                          <a:effectLst/>
                          <a:latin typeface="Tahoma"/>
                        </a:rPr>
                        <a:t>p.ej</a:t>
                      </a:r>
                      <a:r>
                        <a:rPr lang="es-ES" sz="1100" b="0" i="1" u="none" strike="noStrike" dirty="0">
                          <a:solidFill>
                            <a:srgbClr val="000000"/>
                          </a:solidFill>
                          <a:effectLst/>
                          <a:latin typeface="Tahoma"/>
                        </a:rPr>
                        <a:t>: suscripción a lista de correo de avisos de defectos por parte del fabricante o un proveedor de este tipo de anuncios).</a:t>
                      </a:r>
                      <a:br>
                        <a:rPr lang="es-ES" sz="1100" b="0" i="1" u="none" strike="noStrike" dirty="0">
                          <a:solidFill>
                            <a:srgbClr val="000000"/>
                          </a:solidFill>
                          <a:effectLst/>
                          <a:latin typeface="Tahoma"/>
                        </a:rPr>
                      </a:br>
                      <a:endParaRPr lang="es-ES" sz="1100" b="0" i="0" u="none" strike="noStrike" dirty="0">
                        <a:solidFill>
                          <a:srgbClr val="000000"/>
                        </a:solidFill>
                        <a:effectLst/>
                        <a:latin typeface="Tahoma"/>
                      </a:endParaRPr>
                    </a:p>
                  </a:txBody>
                  <a:tcPr marL="6350" marR="6350" marT="6350" marB="0" anchor="ctr"/>
                </a:tc>
                <a:extLst>
                  <a:ext uri="{0D108BD9-81ED-4DB2-BD59-A6C34878D82A}">
                    <a16:rowId xmlns:a16="http://schemas.microsoft.com/office/drawing/2014/main" val="10001"/>
                  </a:ext>
                </a:extLst>
              </a:tr>
              <a:tr h="1233189">
                <a:tc>
                  <a:txBody>
                    <a:bodyPr/>
                    <a:lstStyle/>
                    <a:p>
                      <a:pPr algn="just" fontAlgn="ctr"/>
                      <a:r>
                        <a:rPr lang="es-ES" sz="1100" b="1" i="0" u="none" strike="noStrike" dirty="0">
                          <a:solidFill>
                            <a:srgbClr val="000000"/>
                          </a:solidFill>
                          <a:effectLst/>
                          <a:latin typeface="Tahoma"/>
                        </a:rPr>
                        <a:t>Dispone de un procedimiento para analizar, priorizar y determinar cuándo aplicar las actualizaciones de seguridad, parches, mejoras y nuevas versiones?</a:t>
                      </a:r>
                    </a:p>
                  </a:txBody>
                  <a:tcPr marL="6350" marR="6350" marT="6350" marB="0" anchor="ctr"/>
                </a:tc>
                <a:tc>
                  <a:txBody>
                    <a:bodyPr/>
                    <a:lstStyle/>
                    <a:p>
                      <a:pPr algn="just" fontAlgn="ctr"/>
                      <a:r>
                        <a:rPr lang="es-ES" sz="1100" b="0" i="0" u="none" strike="noStrike" dirty="0">
                          <a:solidFill>
                            <a:srgbClr val="000000"/>
                          </a:solidFill>
                          <a:effectLst/>
                          <a:latin typeface="Tahoma"/>
                        </a:rPr>
                        <a:t>Dispone de un procedimiento documentado que indica quién y con qué frecuencia monitorizar esos anuncios, así como el procedimiento para analizar, priorizar (en función del cambio en el riesgo derivado por la aplicación o no de la recomendación) y determinar cuándo aplicar las actualizaciones de seguridad, parches, mejoras y nuevas versiones. </a:t>
                      </a:r>
                    </a:p>
                  </a:txBody>
                  <a:tcPr marL="6350" marR="6350" marT="6350" marB="0" anchor="ctr"/>
                </a:tc>
                <a:extLst>
                  <a:ext uri="{0D108BD9-81ED-4DB2-BD59-A6C34878D82A}">
                    <a16:rowId xmlns:a16="http://schemas.microsoft.com/office/drawing/2014/main" val="10002"/>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0390" y="1426982"/>
            <a:ext cx="999701" cy="99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620" y="230958"/>
            <a:ext cx="2408814" cy="767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2699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26" y="1151588"/>
            <a:ext cx="8096722" cy="505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875" y="239381"/>
            <a:ext cx="2651864" cy="697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375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 Conceptos Básicos DEL ENS</a:t>
            </a:r>
            <a:endParaRPr lang="en-US" dirty="0"/>
          </a:p>
        </p:txBody>
      </p:sp>
      <p:sp>
        <p:nvSpPr>
          <p:cNvPr id="4" name="Content Placeholder 2"/>
          <p:cNvSpPr>
            <a:spLocks noGrp="1"/>
          </p:cNvSpPr>
          <p:nvPr>
            <p:ph idx="1"/>
          </p:nvPr>
        </p:nvSpPr>
        <p:spPr>
          <a:xfrm>
            <a:off x="309278" y="1403286"/>
            <a:ext cx="8373089" cy="4164238"/>
          </a:xfrm>
        </p:spPr>
        <p:txBody>
          <a:bodyPr/>
          <a:lstStyle/>
          <a:p>
            <a:pPr>
              <a:buFont typeface="Wingdings" panose="05000000000000000000" pitchFamily="2" charset="2"/>
              <a:buChar char="q"/>
            </a:pPr>
            <a:r>
              <a:rPr lang="es-ES_tradnl" sz="1800" b="1" dirty="0"/>
              <a:t>Seguridad integral.</a:t>
            </a:r>
          </a:p>
          <a:p>
            <a:pPr marL="400050" lvl="1" indent="0">
              <a:buNone/>
            </a:pPr>
            <a:r>
              <a:rPr lang="es-ES_tradnl" sz="1600" dirty="0">
                <a:solidFill>
                  <a:schemeClr val="accent6">
                    <a:lumMod val="50000"/>
                  </a:schemeClr>
                </a:solidFill>
              </a:rPr>
              <a:t>Aplica a elementos técnicos, humanos y organizativos</a:t>
            </a:r>
          </a:p>
          <a:p>
            <a:pPr>
              <a:buFont typeface="Wingdings" panose="05000000000000000000" pitchFamily="2" charset="2"/>
              <a:buChar char="q"/>
            </a:pPr>
            <a:r>
              <a:rPr lang="es-ES_tradnl" sz="1800" b="1" dirty="0"/>
              <a:t>Gestión de riesgos.</a:t>
            </a:r>
          </a:p>
          <a:p>
            <a:pPr marL="400050" lvl="1" indent="0">
              <a:buNone/>
            </a:pPr>
            <a:r>
              <a:rPr lang="es-ES_tradnl" sz="1600" dirty="0">
                <a:solidFill>
                  <a:schemeClr val="accent6">
                    <a:lumMod val="50000"/>
                  </a:schemeClr>
                </a:solidFill>
              </a:rPr>
              <a:t>Actualización permanente para minimizar y mantener un nivel de riesgo aceptable. Proporcionalidad y equilibrio entre la naturaleza del dato, su tratamiento, su exposición a riesgos y las medidas de seguridad dispuestas.</a:t>
            </a:r>
          </a:p>
          <a:p>
            <a:pPr>
              <a:buFont typeface="Wingdings" panose="05000000000000000000" pitchFamily="2" charset="2"/>
              <a:buChar char="q"/>
            </a:pPr>
            <a:r>
              <a:rPr lang="es-ES_tradnl" sz="1800" b="1" dirty="0"/>
              <a:t>Prevención, reacción y recuperación</a:t>
            </a:r>
            <a:r>
              <a:rPr lang="es-ES_tradnl" sz="1800" dirty="0"/>
              <a:t>.</a:t>
            </a:r>
          </a:p>
          <a:p>
            <a:pPr marL="400050" lvl="1" indent="0">
              <a:buNone/>
            </a:pPr>
            <a:r>
              <a:rPr lang="es-ES_tradnl" sz="1600" dirty="0">
                <a:solidFill>
                  <a:schemeClr val="accent6">
                    <a:lumMod val="50000"/>
                  </a:schemeClr>
                </a:solidFill>
              </a:rPr>
              <a:t>Prevención ante amenazas, reacción y recuperación ante incidentes.</a:t>
            </a:r>
          </a:p>
          <a:p>
            <a:pPr>
              <a:buFont typeface="Wingdings" panose="05000000000000000000" pitchFamily="2" charset="2"/>
              <a:buChar char="q"/>
            </a:pPr>
            <a:r>
              <a:rPr lang="es-ES_tradnl" sz="1800" b="1" dirty="0"/>
              <a:t>Líneas de defensa.</a:t>
            </a:r>
          </a:p>
          <a:p>
            <a:pPr marL="400050" lvl="1" indent="0">
              <a:buNone/>
            </a:pPr>
            <a:r>
              <a:rPr lang="es-ES_tradnl" sz="1600" dirty="0">
                <a:solidFill>
                  <a:schemeClr val="accent6">
                    <a:lumMod val="50000"/>
                  </a:schemeClr>
                </a:solidFill>
              </a:rPr>
              <a:t>Múltiples capas (perímetro, </a:t>
            </a:r>
            <a:r>
              <a:rPr lang="es-ES_tradnl" sz="1600" dirty="0" err="1">
                <a:solidFill>
                  <a:schemeClr val="accent6">
                    <a:lumMod val="50000"/>
                  </a:schemeClr>
                </a:solidFill>
              </a:rPr>
              <a:t>dmz</a:t>
            </a:r>
            <a:r>
              <a:rPr lang="es-ES_tradnl" sz="1600" dirty="0">
                <a:solidFill>
                  <a:schemeClr val="accent6">
                    <a:lumMod val="50000"/>
                  </a:schemeClr>
                </a:solidFill>
              </a:rPr>
              <a:t>, servidores intermedios, equipos personales , …) nivel organizativo, físico y lógico</a:t>
            </a:r>
          </a:p>
          <a:p>
            <a:pPr>
              <a:buFont typeface="Wingdings" panose="05000000000000000000" pitchFamily="2" charset="2"/>
              <a:buChar char="q"/>
            </a:pPr>
            <a:r>
              <a:rPr lang="es-ES_tradnl" sz="1800" b="1" dirty="0"/>
              <a:t>Reevaluación periódica</a:t>
            </a:r>
            <a:r>
              <a:rPr lang="es-ES_tradnl" sz="1800" dirty="0"/>
              <a:t>. </a:t>
            </a:r>
          </a:p>
          <a:p>
            <a:pPr marL="400050" lvl="1" indent="0">
              <a:buNone/>
            </a:pPr>
            <a:r>
              <a:rPr lang="es-ES_tradnl" sz="1600" dirty="0">
                <a:solidFill>
                  <a:schemeClr val="accent6">
                    <a:lumMod val="50000"/>
                  </a:schemeClr>
                </a:solidFill>
              </a:rPr>
              <a:t>Auditorías periódicas</a:t>
            </a:r>
          </a:p>
          <a:p>
            <a:pPr>
              <a:buFont typeface="Wingdings" panose="05000000000000000000" pitchFamily="2" charset="2"/>
              <a:buChar char="q"/>
            </a:pPr>
            <a:r>
              <a:rPr lang="es-ES_tradnl" sz="1800" b="1" dirty="0"/>
              <a:t>Función diferenciada</a:t>
            </a:r>
            <a:r>
              <a:rPr lang="es-ES_tradnl" sz="1800" dirty="0"/>
              <a:t>.</a:t>
            </a:r>
          </a:p>
          <a:p>
            <a:pPr marL="400050" lvl="1" indent="0">
              <a:buNone/>
            </a:pPr>
            <a:r>
              <a:rPr lang="es-ES_tradnl" sz="1600" dirty="0"/>
              <a:t>Responsable de la información, responsable del servicio y responsable de la seguridad</a:t>
            </a:r>
          </a:p>
        </p:txBody>
      </p:sp>
      <p:sp>
        <p:nvSpPr>
          <p:cNvPr id="5" name="Rounded Rectangle 6"/>
          <p:cNvSpPr/>
          <p:nvPr/>
        </p:nvSpPr>
        <p:spPr bwMode="auto">
          <a:xfrm>
            <a:off x="5993395" y="1141498"/>
            <a:ext cx="2643612" cy="786890"/>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wrap="none" rtlCol="0" anchor="ctr">
            <a:noAutofit/>
          </a:bodyPr>
          <a:lstStyle/>
          <a:p>
            <a:pPr marL="63500"/>
            <a:r>
              <a:rPr lang="es-ES_tradnl" sz="1400" b="1" dirty="0">
                <a:solidFill>
                  <a:schemeClr val="accent6">
                    <a:lumMod val="50000"/>
                  </a:schemeClr>
                </a:solidFill>
              </a:rPr>
              <a:t>Principios Básicos del ENS </a:t>
            </a:r>
          </a:p>
        </p:txBody>
      </p:sp>
    </p:spTree>
    <p:extLst>
      <p:ext uri="{BB962C8B-B14F-4D97-AF65-F5344CB8AC3E}">
        <p14:creationId xmlns:p14="http://schemas.microsoft.com/office/powerpoint/2010/main" val="1577634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III. Marco Operacional</a:t>
            </a: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4048846016"/>
              </p:ext>
            </p:extLst>
          </p:nvPr>
        </p:nvGraphicFramePr>
        <p:xfrm>
          <a:off x="190123" y="1523749"/>
          <a:ext cx="8574953" cy="4449136"/>
        </p:xfrm>
        <a:graphic>
          <a:graphicData uri="http://schemas.openxmlformats.org/drawingml/2006/table">
            <a:tbl>
              <a:tblPr firstRow="1" bandRow="1">
                <a:tableStyleId>{5C22544A-7EE6-4342-B048-85BDC9FD1C3A}</a:tableStyleId>
              </a:tblPr>
              <a:tblGrid>
                <a:gridCol w="3150606">
                  <a:extLst>
                    <a:ext uri="{9D8B030D-6E8A-4147-A177-3AD203B41FA5}">
                      <a16:colId xmlns:a16="http://schemas.microsoft.com/office/drawing/2014/main" val="20000"/>
                    </a:ext>
                  </a:extLst>
                </a:gridCol>
                <a:gridCol w="5424347">
                  <a:extLst>
                    <a:ext uri="{9D8B030D-6E8A-4147-A177-3AD203B41FA5}">
                      <a16:colId xmlns:a16="http://schemas.microsoft.com/office/drawing/2014/main" val="20001"/>
                    </a:ext>
                  </a:extLst>
                </a:gridCol>
              </a:tblGrid>
              <a:tr h="370840">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370840">
                <a:tc>
                  <a:txBody>
                    <a:bodyPr/>
                    <a:lstStyle/>
                    <a:p>
                      <a:pPr algn="just" fontAlgn="ctr"/>
                      <a:r>
                        <a:rPr lang="es-ES" sz="1100" b="1" i="0" u="none" strike="noStrike" dirty="0">
                          <a:solidFill>
                            <a:srgbClr val="000000"/>
                          </a:solidFill>
                          <a:effectLst/>
                          <a:latin typeface="Tahoma"/>
                        </a:rPr>
                        <a:t>Dispone de un control continuo de cambios realizados en el sistema, analizando todos los cambios anunciados por el fabricante o proveedor para determinar su conveniencia para ser incorporados o no?</a:t>
                      </a:r>
                    </a:p>
                  </a:txBody>
                  <a:tcPr marL="6350" marR="6350" marT="6350" marB="0" anchor="ctr"/>
                </a:tc>
                <a:tc>
                  <a:txBody>
                    <a:bodyPr/>
                    <a:lstStyle/>
                    <a:p>
                      <a:pPr algn="just" fontAlgn="ctr"/>
                      <a:r>
                        <a:rPr lang="es-ES" sz="1100" b="0" i="0" u="none" strike="noStrike" dirty="0">
                          <a:solidFill>
                            <a:srgbClr val="000000"/>
                          </a:solidFill>
                          <a:effectLst/>
                          <a:latin typeface="Tahoma"/>
                        </a:rPr>
                        <a:t>Dispone de un procedimiento documentado que indica la</a:t>
                      </a: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frecuencia y motivos por los que se debe cambiar un componente del</a:t>
                      </a: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sistema e incluye: la aprobación del responsable, la documentación del cambio, las pruebas de seguridad del sistema tras el cambio, y la retención de una copia del componente previo por un tiempo preestablecido.</a:t>
                      </a: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Consultar si se dispone de copias de seguridad de la versión del software actual y la inmediata anterior de los diferentes componentes. Este procedimiento se encuentra enlazado con el procedimiento de actualización del inventario de activos, de actualización de los procedimientos operativos relacionados con el componente cambiado y de actualización del plan de continuidad del negocio (si aplica)</a:t>
                      </a:r>
                    </a:p>
                  </a:txBody>
                  <a:tcPr marL="6350" marR="6350" marT="6350" marB="0" anchor="ctr"/>
                </a:tc>
                <a:extLst>
                  <a:ext uri="{0D108BD9-81ED-4DB2-BD59-A6C34878D82A}">
                    <a16:rowId xmlns:a16="http://schemas.microsoft.com/office/drawing/2014/main" val="10001"/>
                  </a:ext>
                </a:extLst>
              </a:tr>
              <a:tr h="695897">
                <a:tc>
                  <a:txBody>
                    <a:bodyPr/>
                    <a:lstStyle/>
                    <a:p>
                      <a:pPr marL="0" marR="0" indent="0" algn="just" defTabSz="914400" rtl="0" eaLnBrk="1" fontAlgn="ctr" latinLnBrk="0" hangingPunct="1">
                        <a:lnSpc>
                          <a:spcPct val="100000"/>
                        </a:lnSpc>
                        <a:spcBef>
                          <a:spcPts val="0"/>
                        </a:spcBef>
                        <a:spcAft>
                          <a:spcPts val="0"/>
                        </a:spcAft>
                        <a:buClrTx/>
                        <a:buSzTx/>
                        <a:buFontTx/>
                        <a:buNone/>
                        <a:tabLst/>
                        <a:defRPr/>
                      </a:pPr>
                      <a:r>
                        <a:rPr lang="es-ES" sz="1100" b="1" i="0" u="none" strike="noStrike" kern="1200" dirty="0">
                          <a:solidFill>
                            <a:srgbClr val="000000"/>
                          </a:solidFill>
                          <a:effectLst/>
                          <a:latin typeface="Tahoma"/>
                          <a:ea typeface="+mn-ea"/>
                          <a:cs typeface="+mn-cs"/>
                        </a:rPr>
                        <a:t>Respecto a </a:t>
                      </a:r>
                      <a:r>
                        <a:rPr lang="es-ES" sz="1100" b="1" i="0" u="none" strike="noStrike" dirty="0">
                          <a:solidFill>
                            <a:srgbClr val="000000"/>
                          </a:solidFill>
                          <a:effectLst/>
                          <a:latin typeface="Tahoma"/>
                        </a:rPr>
                        <a:t>dicho control de cambios,</a:t>
                      </a:r>
                      <a:r>
                        <a:rPr lang="es-ES" sz="1100" b="1" i="0" u="none" strike="noStrike" baseline="0" dirty="0">
                          <a:solidFill>
                            <a:srgbClr val="000000"/>
                          </a:solidFill>
                          <a:effectLst/>
                          <a:latin typeface="Tahoma"/>
                        </a:rPr>
                        <a:t> a</a:t>
                      </a:r>
                      <a:r>
                        <a:rPr lang="es-ES" sz="1100" b="1" i="0" u="none" strike="noStrike" dirty="0">
                          <a:solidFill>
                            <a:srgbClr val="000000"/>
                          </a:solidFill>
                          <a:effectLst/>
                          <a:latin typeface="Tahoma"/>
                        </a:rPr>
                        <a:t>naliza</a:t>
                      </a:r>
                      <a:r>
                        <a:rPr lang="es-ES" sz="1100" b="0" i="0" u="none" strike="noStrike" dirty="0">
                          <a:solidFill>
                            <a:srgbClr val="000000"/>
                          </a:solidFill>
                          <a:effectLst/>
                          <a:latin typeface="Tahoma"/>
                        </a:rPr>
                        <a:t> </a:t>
                      </a:r>
                      <a:r>
                        <a:rPr lang="es-ES" sz="1100" b="1" i="0" u="none" strike="noStrike" kern="1200" dirty="0">
                          <a:solidFill>
                            <a:srgbClr val="000000"/>
                          </a:solidFill>
                          <a:effectLst/>
                          <a:latin typeface="Tahoma"/>
                          <a:ea typeface="+mn-ea"/>
                          <a:cs typeface="+mn-cs"/>
                        </a:rPr>
                        <a:t>todos los cambios anunciados por el fabricante o proveedor para determinar su conveniencia para ser incorporados o no?</a:t>
                      </a:r>
                    </a:p>
                    <a:p>
                      <a:pPr algn="just" fontAlgn="ctr"/>
                      <a:endParaRPr lang="es-ES" sz="1100" b="1" i="0" u="none" strike="noStrike" dirty="0">
                        <a:solidFill>
                          <a:srgbClr val="000000"/>
                        </a:solidFill>
                        <a:effectLst/>
                        <a:latin typeface="Tahoma"/>
                      </a:endParaRPr>
                    </a:p>
                  </a:txBody>
                  <a:tcPr marL="6350" marR="6350" marT="6350" marB="0" anchor="ctr"/>
                </a:tc>
                <a:tc>
                  <a:txBody>
                    <a:bodyPr/>
                    <a:lstStyle/>
                    <a:p>
                      <a:pPr algn="just" fontAlgn="ctr"/>
                      <a:r>
                        <a:rPr lang="es-ES" sz="1100" b="0" i="0" u="none" strike="noStrike" dirty="0">
                          <a:solidFill>
                            <a:srgbClr val="000000"/>
                          </a:solidFill>
                          <a:effectLst/>
                          <a:latin typeface="Tahoma"/>
                        </a:rPr>
                        <a:t>Dispone de evidencias del análisis de todos los cambios anunciados, así como del motivo de su aplicación o no.</a:t>
                      </a:r>
                    </a:p>
                  </a:txBody>
                  <a:tcPr marL="6350" marR="6350" marT="6350" marB="0"/>
                </a:tc>
                <a:extLst>
                  <a:ext uri="{0D108BD9-81ED-4DB2-BD59-A6C34878D82A}">
                    <a16:rowId xmlns:a16="http://schemas.microsoft.com/office/drawing/2014/main" val="10002"/>
                  </a:ext>
                </a:extLst>
              </a:tr>
              <a:tr h="370840">
                <a:tc>
                  <a:txBody>
                    <a:bodyPr/>
                    <a:lstStyle/>
                    <a:p>
                      <a:pPr algn="just" fontAlgn="ctr"/>
                      <a:r>
                        <a:rPr lang="es-ES" sz="1100" b="1" i="0" u="none" strike="noStrike" dirty="0">
                          <a:solidFill>
                            <a:srgbClr val="000000"/>
                          </a:solidFill>
                          <a:effectLst/>
                          <a:latin typeface="Tahoma"/>
                        </a:rPr>
                        <a:t>Antes de poner en producción una nueva versión o una versión parcheada ¿se comprueba en un equipo que no esté en producción que la nueva instalación funciona correctamente?</a:t>
                      </a:r>
                    </a:p>
                  </a:txBody>
                  <a:tcPr marL="6350" marR="6350" marT="6350" marB="0" anchor="ctr"/>
                </a:tc>
                <a:tc>
                  <a:txBody>
                    <a:bodyPr/>
                    <a:lstStyle/>
                    <a:p>
                      <a:pPr algn="just" fontAlgn="ctr"/>
                      <a:r>
                        <a:rPr lang="es-ES" sz="1100" b="0" i="0" u="none" strike="noStrike" dirty="0">
                          <a:solidFill>
                            <a:srgbClr val="000000"/>
                          </a:solidFill>
                          <a:effectLst/>
                          <a:latin typeface="Tahoma"/>
                        </a:rPr>
                        <a:t>Dicho procedimiento contempla la realización de pruebas previas a la puesta en producción del cambio. </a:t>
                      </a:r>
                    </a:p>
                  </a:txBody>
                  <a:tcPr marL="6350" marR="6350" marT="6350" marB="0" anchor="ctr"/>
                </a:tc>
                <a:extLst>
                  <a:ext uri="{0D108BD9-81ED-4DB2-BD59-A6C34878D82A}">
                    <a16:rowId xmlns:a16="http://schemas.microsoft.com/office/drawing/2014/main" val="10003"/>
                  </a:ext>
                </a:extLst>
              </a:tr>
              <a:tr h="706446">
                <a:tc>
                  <a:txBody>
                    <a:bodyPr/>
                    <a:lstStyle/>
                    <a:p>
                      <a:pPr algn="just" fontAlgn="ctr"/>
                      <a:r>
                        <a:rPr lang="es-ES" sz="1100" b="1" i="0" u="none" strike="noStrike" dirty="0">
                          <a:solidFill>
                            <a:srgbClr val="000000"/>
                          </a:solidFill>
                          <a:effectLst/>
                          <a:latin typeface="Tahoma"/>
                        </a:rPr>
                        <a:t>Se planifican los cambios para reducir el impacto sobre la prestación de los servicios afectados?</a:t>
                      </a:r>
                    </a:p>
                  </a:txBody>
                  <a:tcPr marL="6350" marR="6350" marT="6350" marB="0" anchor="ctr"/>
                </a:tc>
                <a:tc>
                  <a:txBody>
                    <a:bodyPr/>
                    <a:lstStyle/>
                    <a:p>
                      <a:pPr algn="just" fontAlgn="ctr"/>
                      <a:r>
                        <a:rPr lang="es-ES" sz="1100" b="0" i="0" u="none" strike="noStrike" dirty="0">
                          <a:solidFill>
                            <a:srgbClr val="000000"/>
                          </a:solidFill>
                          <a:effectLst/>
                          <a:latin typeface="Tahoma"/>
                        </a:rPr>
                        <a:t>Dicho procedimiento contempla la ventana de tiempo en que el cambio afecta en menor medida a los servicios relacionados, realizándose el cambio en dicha ventana si así se estima oportuno. </a:t>
                      </a:r>
                    </a:p>
                  </a:txBody>
                  <a:tcPr marL="6350" marR="6350" marT="6350" marB="0" anchor="ctr"/>
                </a:tc>
                <a:extLst>
                  <a:ext uri="{0D108BD9-81ED-4DB2-BD59-A6C34878D82A}">
                    <a16:rowId xmlns:a16="http://schemas.microsoft.com/office/drawing/2014/main" val="10004"/>
                  </a:ext>
                </a:extLst>
              </a:tr>
            </a:tbl>
          </a:graphicData>
        </a:graphic>
      </p:graphicFrame>
      <p:sp>
        <p:nvSpPr>
          <p:cNvPr id="5" name="4 Rectángulo"/>
          <p:cNvSpPr/>
          <p:nvPr/>
        </p:nvSpPr>
        <p:spPr>
          <a:xfrm>
            <a:off x="162434" y="1060323"/>
            <a:ext cx="6446596" cy="369332"/>
          </a:xfrm>
          <a:prstGeom prst="rect">
            <a:avLst/>
          </a:prstGeom>
        </p:spPr>
        <p:txBody>
          <a:bodyPr wrap="square">
            <a:spAutoFit/>
          </a:bodyPr>
          <a:lstStyle/>
          <a:p>
            <a:r>
              <a:rPr lang="es-ES" b="1" u="sng" dirty="0">
                <a:solidFill>
                  <a:srgbClr val="C00000"/>
                </a:solidFill>
              </a:rPr>
              <a:t>OP.EXP5-Gestión de Cambios</a:t>
            </a:r>
            <a:endParaRPr lang="es-ES" dirty="0">
              <a:solidFill>
                <a:srgbClr val="C00000"/>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875" y="239381"/>
            <a:ext cx="2651864" cy="697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9540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4" name="3 Rectángulo"/>
          <p:cNvSpPr/>
          <p:nvPr/>
        </p:nvSpPr>
        <p:spPr>
          <a:xfrm>
            <a:off x="237651" y="1520190"/>
            <a:ext cx="6896480" cy="2523768"/>
          </a:xfrm>
          <a:prstGeom prst="rect">
            <a:avLst/>
          </a:prstGeom>
        </p:spPr>
        <p:txBody>
          <a:bodyPr wrap="square">
            <a:spAutoFit/>
          </a:bodyPr>
          <a:lstStyle/>
          <a:p>
            <a:r>
              <a:rPr lang="es-ES" sz="1600" b="1" dirty="0"/>
              <a:t>Se considerará evidencia suficiente del cumplimiento de esta medida: </a:t>
            </a:r>
            <a:endParaRPr lang="es-ES" sz="1600" dirty="0"/>
          </a:p>
          <a:p>
            <a:pPr marL="285750" indent="-285750" algn="just">
              <a:buFont typeface="Wingdings" panose="05000000000000000000" pitchFamily="2" charset="2"/>
              <a:buChar char="q"/>
            </a:pPr>
            <a:r>
              <a:rPr lang="es-ES" sz="1600" dirty="0"/>
              <a:t>Los programas de protección están activados y actualizados de forma automática.</a:t>
            </a:r>
          </a:p>
          <a:p>
            <a:pPr marL="285750" indent="-285750" algn="just">
              <a:buFont typeface="Wingdings" panose="05000000000000000000" pitchFamily="2" charset="2"/>
              <a:buChar char="q"/>
            </a:pPr>
            <a:r>
              <a:rPr lang="es-ES" sz="1600" dirty="0"/>
              <a:t>La cobertura de los programas de protección alcanza a todos los equipos: servidores y puestos de trabajo, bien sea por instalación local o en modo cliente-servidor.</a:t>
            </a:r>
          </a:p>
          <a:p>
            <a:pPr marL="285750" indent="-285750" algn="just">
              <a:buFont typeface="Wingdings" panose="05000000000000000000" pitchFamily="2" charset="2"/>
              <a:buChar char="q"/>
            </a:pPr>
            <a:r>
              <a:rPr lang="es-ES" sz="1600" dirty="0"/>
              <a:t>El correo entrante y saliente se analiza para detectar y eliminar contenidos activos indeseables.</a:t>
            </a:r>
          </a:p>
          <a:p>
            <a:pPr marL="285750" indent="-285750">
              <a:buFont typeface="Wingdings" panose="05000000000000000000" pitchFamily="2" charset="2"/>
              <a:buChar char="q"/>
            </a:pPr>
            <a:endParaRPr lang="es-ES" sz="1400" dirty="0"/>
          </a:p>
        </p:txBody>
      </p:sp>
      <p:sp>
        <p:nvSpPr>
          <p:cNvPr id="3" name="2 Rectángulo"/>
          <p:cNvSpPr/>
          <p:nvPr/>
        </p:nvSpPr>
        <p:spPr>
          <a:xfrm>
            <a:off x="162434" y="1060323"/>
            <a:ext cx="6446596" cy="369332"/>
          </a:xfrm>
          <a:prstGeom prst="rect">
            <a:avLst/>
          </a:prstGeom>
        </p:spPr>
        <p:txBody>
          <a:bodyPr wrap="square">
            <a:spAutoFit/>
          </a:bodyPr>
          <a:lstStyle/>
          <a:p>
            <a:r>
              <a:rPr lang="es-ES" b="1" u="sng" dirty="0">
                <a:solidFill>
                  <a:srgbClr val="C00000"/>
                </a:solidFill>
              </a:rPr>
              <a:t>OP.EXP6-Proteccón frente a código dañino</a:t>
            </a:r>
            <a:endParaRPr lang="es-ES" dirty="0">
              <a:solidFill>
                <a:srgbClr val="C00000"/>
              </a:solidFill>
            </a:endParaRPr>
          </a:p>
        </p:txBody>
      </p:sp>
      <p:graphicFrame>
        <p:nvGraphicFramePr>
          <p:cNvPr id="7" name="6 Tabla"/>
          <p:cNvGraphicFramePr>
            <a:graphicFrameLocks noGrp="1"/>
          </p:cNvGraphicFramePr>
          <p:nvPr>
            <p:extLst>
              <p:ext uri="{D42A27DB-BD31-4B8C-83A1-F6EECF244321}">
                <p14:modId xmlns:p14="http://schemas.microsoft.com/office/powerpoint/2010/main" val="1184021134"/>
              </p:ext>
            </p:extLst>
          </p:nvPr>
        </p:nvGraphicFramePr>
        <p:xfrm>
          <a:off x="301026" y="3862397"/>
          <a:ext cx="8573632" cy="2321573"/>
        </p:xfrm>
        <a:graphic>
          <a:graphicData uri="http://schemas.openxmlformats.org/drawingml/2006/table">
            <a:tbl>
              <a:tblPr firstRow="1" bandRow="1">
                <a:tableStyleId>{5C22544A-7EE6-4342-B048-85BDC9FD1C3A}</a:tableStyleId>
              </a:tblPr>
              <a:tblGrid>
                <a:gridCol w="3149285">
                  <a:extLst>
                    <a:ext uri="{9D8B030D-6E8A-4147-A177-3AD203B41FA5}">
                      <a16:colId xmlns:a16="http://schemas.microsoft.com/office/drawing/2014/main" val="20000"/>
                    </a:ext>
                  </a:extLst>
                </a:gridCol>
                <a:gridCol w="5424347">
                  <a:extLst>
                    <a:ext uri="{9D8B030D-6E8A-4147-A177-3AD203B41FA5}">
                      <a16:colId xmlns:a16="http://schemas.microsoft.com/office/drawing/2014/main" val="20001"/>
                    </a:ext>
                  </a:extLst>
                </a:gridCol>
              </a:tblGrid>
              <a:tr h="370840">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1950733">
                <a:tc>
                  <a:txBody>
                    <a:bodyPr/>
                    <a:lstStyle/>
                    <a:p>
                      <a:pPr algn="just" fontAlgn="ctr"/>
                      <a:r>
                        <a:rPr lang="es-ES" sz="1100" b="1" i="0" u="none" strike="noStrike" dirty="0">
                          <a:solidFill>
                            <a:srgbClr val="000000"/>
                          </a:solidFill>
                          <a:effectLst/>
                          <a:latin typeface="Tahoma"/>
                        </a:rPr>
                        <a:t>Dispone de mecanismos de prevención y reacción frente a código dañino (malware) siguiendo un mantenimiento conforme a las recomendaciones del fabricante?</a:t>
                      </a:r>
                      <a:br>
                        <a:rPr lang="es-ES" sz="1100" b="1" i="0" u="none" strike="noStrike" dirty="0">
                          <a:solidFill>
                            <a:srgbClr val="000000"/>
                          </a:solidFill>
                          <a:effectLst/>
                          <a:latin typeface="Tahoma"/>
                        </a:rPr>
                      </a:br>
                      <a:endParaRPr lang="es-ES" sz="1100" b="1" i="0" u="none" strike="noStrike" dirty="0">
                        <a:solidFill>
                          <a:srgbClr val="000000"/>
                        </a:solidFill>
                        <a:effectLst/>
                        <a:latin typeface="Tahoma"/>
                      </a:endParaRPr>
                    </a:p>
                  </a:txBody>
                  <a:tcPr marL="6350" marR="6350" marT="6350" marB="0" anchor="ctr"/>
                </a:tc>
                <a:tc>
                  <a:txBody>
                    <a:bodyPr/>
                    <a:lstStyle/>
                    <a:p>
                      <a:pPr algn="just" fontAlgn="ctr"/>
                      <a:r>
                        <a:rPr lang="es-ES" sz="1100" b="0" i="0" u="none" strike="noStrike" dirty="0">
                          <a:solidFill>
                            <a:srgbClr val="000000"/>
                          </a:solidFill>
                          <a:effectLst/>
                          <a:latin typeface="Tahoma"/>
                        </a:rPr>
                        <a:t>Dispone de un procedimiento documentado que define la reacción frente a código dañino.</a:t>
                      </a:r>
                    </a:p>
                    <a:p>
                      <a:pPr algn="l" fontAlgn="ct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Respecto a dichos mecanismos frente a código dañino:</a:t>
                      </a: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Siguen un mantenimiento conforme a las recomendaciones del</a:t>
                      </a: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fabricante?</a:t>
                      </a:r>
                      <a:r>
                        <a:rPr lang="es-ES" sz="1100" b="0" i="0" u="none" strike="noStrike" baseline="0" dirty="0">
                          <a:solidFill>
                            <a:srgbClr val="000000"/>
                          </a:solidFill>
                          <a:effectLst/>
                          <a:latin typeface="Tahoma"/>
                        </a:rPr>
                        <a:t> </a:t>
                      </a:r>
                      <a:r>
                        <a:rPr lang="es-ES" sz="1100" b="0" i="0" u="none" strike="noStrike" dirty="0">
                          <a:solidFill>
                            <a:srgbClr val="000000"/>
                          </a:solidFill>
                          <a:effectLst/>
                          <a:latin typeface="Tahoma"/>
                        </a:rPr>
                        <a:t>(</a:t>
                      </a:r>
                      <a:r>
                        <a:rPr lang="es-ES" sz="1100" b="0" i="1" u="none" strike="noStrike" dirty="0" err="1">
                          <a:solidFill>
                            <a:srgbClr val="000000"/>
                          </a:solidFill>
                          <a:effectLst/>
                          <a:latin typeface="Tahoma"/>
                        </a:rPr>
                        <a:t>p.ej</a:t>
                      </a:r>
                      <a:r>
                        <a:rPr lang="es-ES" sz="1100" b="0" i="1" u="none" strike="noStrike" dirty="0">
                          <a:solidFill>
                            <a:srgbClr val="000000"/>
                          </a:solidFill>
                          <a:effectLst/>
                          <a:latin typeface="Tahoma"/>
                        </a:rPr>
                        <a:t>: análisis de ejecución de programas, análisis de correo entrante y saliente, bloqueo automático de código dañino, etc.), </a:t>
                      </a:r>
                      <a:r>
                        <a:rPr lang="es-ES" sz="1100" b="0" i="0" u="none" strike="noStrike" dirty="0">
                          <a:solidFill>
                            <a:srgbClr val="000000"/>
                          </a:solidFill>
                          <a:effectLst/>
                          <a:latin typeface="Tahoma"/>
                        </a:rPr>
                        <a:t>así como las referentes a frecuencia de actualización?</a:t>
                      </a:r>
                      <a:r>
                        <a:rPr lang="es-ES" sz="1100" b="0" i="0" u="none" strike="noStrike" baseline="0" dirty="0">
                          <a:solidFill>
                            <a:srgbClr val="000000"/>
                          </a:solidFill>
                          <a:effectLst/>
                          <a:latin typeface="Tahoma"/>
                        </a:rPr>
                        <a:t> </a:t>
                      </a:r>
                      <a:br>
                        <a:rPr lang="es-ES" sz="1100" b="0" i="0" u="none" strike="noStrike" dirty="0">
                          <a:solidFill>
                            <a:srgbClr val="000000"/>
                          </a:solidFill>
                          <a:effectLst/>
                          <a:latin typeface="Tahoma"/>
                        </a:rPr>
                      </a:br>
                      <a:endParaRPr lang="es-ES" sz="1100" b="0" i="0" u="none" strike="noStrike" dirty="0">
                        <a:solidFill>
                          <a:srgbClr val="000000"/>
                        </a:solidFill>
                        <a:effectLst/>
                        <a:latin typeface="Tahoma"/>
                      </a:endParaRPr>
                    </a:p>
                  </a:txBody>
                  <a:tcPr marL="6350" marR="6350" marT="6350" marB="0" anchor="ctr"/>
                </a:tc>
                <a:extLst>
                  <a:ext uri="{0D108BD9-81ED-4DB2-BD59-A6C34878D82A}">
                    <a16:rowId xmlns:a16="http://schemas.microsoft.com/office/drawing/2014/main" val="10001"/>
                  </a:ext>
                </a:extLst>
              </a:tr>
            </a:tbl>
          </a:graphicData>
        </a:graphic>
      </p:graphicFrame>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620" y="230958"/>
            <a:ext cx="2408814" cy="767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7125" y="1704019"/>
            <a:ext cx="1412309" cy="141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595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4" name="3 Rectángulo"/>
          <p:cNvSpPr/>
          <p:nvPr/>
        </p:nvSpPr>
        <p:spPr>
          <a:xfrm>
            <a:off x="237651" y="1520190"/>
            <a:ext cx="8815814" cy="2677656"/>
          </a:xfrm>
          <a:prstGeom prst="rect">
            <a:avLst/>
          </a:prstGeom>
        </p:spPr>
        <p:txBody>
          <a:bodyPr wrap="square">
            <a:spAutoFit/>
          </a:bodyPr>
          <a:lstStyle/>
          <a:p>
            <a:r>
              <a:rPr lang="es-ES" sz="1400" b="1" u="sng" dirty="0"/>
              <a:t>1.- Notificación:</a:t>
            </a:r>
            <a:r>
              <a:rPr lang="es-ES" sz="1400" b="1" dirty="0"/>
              <a:t>  </a:t>
            </a:r>
            <a:endParaRPr lang="es-ES" sz="1400" dirty="0"/>
          </a:p>
          <a:p>
            <a:pPr marL="285750" indent="-285750" algn="just">
              <a:buFont typeface="Wingdings" panose="05000000000000000000" pitchFamily="2" charset="2"/>
              <a:buChar char="q"/>
            </a:pPr>
            <a:r>
              <a:rPr lang="es-ES" sz="1400" dirty="0"/>
              <a:t>Reporte de incidencias, reales o sospechadas, detectadas por los usuarios o terceros.</a:t>
            </a:r>
          </a:p>
          <a:p>
            <a:pPr marL="285750" indent="-285750" algn="just">
              <a:buFont typeface="Wingdings" panose="05000000000000000000" pitchFamily="2" charset="2"/>
              <a:buChar char="q"/>
            </a:pPr>
            <a:r>
              <a:rPr lang="es-ES" sz="1400" dirty="0"/>
              <a:t>Se informa a los usuarios y/o  proveedores potencialmente afectados. </a:t>
            </a:r>
          </a:p>
          <a:p>
            <a:pPr marL="285750" indent="-285750" algn="just">
              <a:buFont typeface="Wingdings" panose="05000000000000000000" pitchFamily="2" charset="2"/>
              <a:buChar char="q"/>
            </a:pPr>
            <a:r>
              <a:rPr lang="es-ES" sz="1400" dirty="0"/>
              <a:t>Notificación al CERT cuando el incidente se deba a defectos en el equipamiento que pudieran causar problemas similares en otras organizaciones </a:t>
            </a:r>
          </a:p>
          <a:p>
            <a:r>
              <a:rPr lang="es-ES" sz="1400" b="1" dirty="0"/>
              <a:t>Nota: </a:t>
            </a:r>
            <a:r>
              <a:rPr lang="es-ES" sz="1400" dirty="0"/>
              <a:t>el procedimiento debe incluir criterios de clasificación y el escalado de la notificación.</a:t>
            </a:r>
          </a:p>
          <a:p>
            <a:endParaRPr lang="es-ES" sz="1400" dirty="0"/>
          </a:p>
          <a:p>
            <a:r>
              <a:rPr lang="es-ES" sz="1400" b="1" u="sng" dirty="0"/>
              <a:t>2.- Resolución: </a:t>
            </a:r>
            <a:endParaRPr lang="es-ES" sz="1400" dirty="0"/>
          </a:p>
          <a:p>
            <a:pPr marL="285750" indent="-285750" algn="just">
              <a:buFont typeface="Wingdings" panose="05000000000000000000" pitchFamily="2" charset="2"/>
              <a:buChar char="q"/>
            </a:pPr>
            <a:r>
              <a:rPr lang="es-ES" sz="1400" dirty="0"/>
              <a:t>Toma de medidas urgentes para contener el problema y evitar que crezca dentro de la organización o se transmita a otras organizaciones.</a:t>
            </a:r>
          </a:p>
          <a:p>
            <a:pPr marL="285750" indent="-285750" algn="just">
              <a:buFont typeface="Wingdings" panose="05000000000000000000" pitchFamily="2" charset="2"/>
              <a:buChar char="q"/>
            </a:pPr>
            <a:r>
              <a:rPr lang="es-ES" sz="1400" dirty="0"/>
              <a:t>Reparación de daños.</a:t>
            </a:r>
          </a:p>
          <a:p>
            <a:r>
              <a:rPr lang="es-ES" sz="1400" b="1" dirty="0"/>
              <a:t>Nota: </a:t>
            </a:r>
            <a:r>
              <a:rPr lang="es-ES" sz="1400" dirty="0"/>
              <a:t>proceso operativo asociado a cada criterio de clasificación</a:t>
            </a:r>
          </a:p>
        </p:txBody>
      </p:sp>
      <p:sp>
        <p:nvSpPr>
          <p:cNvPr id="3" name="2 Rectángulo"/>
          <p:cNvSpPr/>
          <p:nvPr/>
        </p:nvSpPr>
        <p:spPr>
          <a:xfrm>
            <a:off x="162434" y="1060323"/>
            <a:ext cx="6446596" cy="369332"/>
          </a:xfrm>
          <a:prstGeom prst="rect">
            <a:avLst/>
          </a:prstGeom>
        </p:spPr>
        <p:txBody>
          <a:bodyPr wrap="square">
            <a:spAutoFit/>
          </a:bodyPr>
          <a:lstStyle/>
          <a:p>
            <a:r>
              <a:rPr lang="es-ES" b="1" u="sng" dirty="0">
                <a:solidFill>
                  <a:srgbClr val="C00000"/>
                </a:solidFill>
              </a:rPr>
              <a:t>OP.EXP7-Gestión de </a:t>
            </a:r>
            <a:r>
              <a:rPr lang="es-ES" b="1" u="sng" dirty="0" err="1">
                <a:solidFill>
                  <a:srgbClr val="C00000"/>
                </a:solidFill>
              </a:rPr>
              <a:t>Inciencias</a:t>
            </a:r>
            <a:endParaRPr lang="es-ES" dirty="0">
              <a:solidFill>
                <a:srgbClr val="C00000"/>
              </a:solidFill>
            </a:endParaRPr>
          </a:p>
        </p:txBody>
      </p:sp>
      <p:sp>
        <p:nvSpPr>
          <p:cNvPr id="5" name="4 Rectángulo"/>
          <p:cNvSpPr/>
          <p:nvPr/>
        </p:nvSpPr>
        <p:spPr>
          <a:xfrm>
            <a:off x="237651" y="4197846"/>
            <a:ext cx="6996068" cy="2246769"/>
          </a:xfrm>
          <a:prstGeom prst="rect">
            <a:avLst/>
          </a:prstGeom>
        </p:spPr>
        <p:txBody>
          <a:bodyPr wrap="square">
            <a:spAutoFit/>
          </a:bodyPr>
          <a:lstStyle/>
          <a:p>
            <a:pPr algn="just"/>
            <a:r>
              <a:rPr lang="es-ES" sz="1400" b="1" u="sng" dirty="0"/>
              <a:t>3.- Análisis para la mejora</a:t>
            </a:r>
            <a:endParaRPr lang="es-ES" sz="1400" dirty="0"/>
          </a:p>
          <a:p>
            <a:pPr marL="285750" indent="-285750" algn="just">
              <a:buFont typeface="Wingdings" panose="05000000000000000000" pitchFamily="2" charset="2"/>
              <a:buChar char="q"/>
            </a:pPr>
            <a:r>
              <a:rPr lang="es-ES" sz="1400" dirty="0"/>
              <a:t>Asignación de recursos para investigar las causas, analizar las consecuencias y resolver el incidente.</a:t>
            </a:r>
          </a:p>
          <a:p>
            <a:pPr marL="285750" indent="-285750" algn="just">
              <a:buFont typeface="Wingdings" panose="05000000000000000000" pitchFamily="2" charset="2"/>
              <a:buChar char="q"/>
            </a:pPr>
            <a:r>
              <a:rPr lang="es-ES" sz="1400" dirty="0"/>
              <a:t> Prevenir que se repita el incidente.</a:t>
            </a:r>
          </a:p>
          <a:p>
            <a:pPr marL="285750" indent="-285750" algn="just">
              <a:buFont typeface="Wingdings" panose="05000000000000000000" pitchFamily="2" charset="2"/>
              <a:buChar char="q"/>
            </a:pPr>
            <a:r>
              <a:rPr lang="es-ES" sz="1400" dirty="0"/>
              <a:t> En categoría ALTA, afectos de monitorizar el desempeño del proceso de resolución de incidencias, se recopilarán datos sobre el tiempo de resolución y los recursos que han sido necesarios. </a:t>
            </a:r>
          </a:p>
          <a:p>
            <a:pPr marL="285750" indent="-285750" algn="just">
              <a:buFont typeface="Wingdings" panose="05000000000000000000" pitchFamily="2" charset="2"/>
              <a:buChar char="q"/>
            </a:pPr>
            <a:r>
              <a:rPr lang="es-ES" sz="1400" dirty="0"/>
              <a:t>En el análisis del incidente conviene identificar la causa raíz o causa última por la que se ha sido origen del incidente. En categoría ALTA, esta caracterización se incorporará a las métricas </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743" y="239381"/>
            <a:ext cx="2651864" cy="697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3211" y="4016469"/>
            <a:ext cx="1552395" cy="2058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3536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4" name="3 Rectángulo"/>
          <p:cNvSpPr/>
          <p:nvPr/>
        </p:nvSpPr>
        <p:spPr>
          <a:xfrm>
            <a:off x="162434" y="1429655"/>
            <a:ext cx="8815814" cy="3508653"/>
          </a:xfrm>
          <a:prstGeom prst="rect">
            <a:avLst/>
          </a:prstGeom>
        </p:spPr>
        <p:txBody>
          <a:bodyPr wrap="square">
            <a:spAutoFit/>
          </a:bodyPr>
          <a:lstStyle/>
          <a:p>
            <a:r>
              <a:rPr lang="es-ES" sz="1600" b="1" u="sng" dirty="0"/>
              <a:t>Se registrarán las actividades de los usuarios en el sistema, de forma que:</a:t>
            </a:r>
            <a:endParaRPr lang="es-ES" sz="1600" dirty="0"/>
          </a:p>
          <a:p>
            <a:pPr algn="just"/>
            <a:r>
              <a:rPr lang="es-ES" sz="1600" dirty="0"/>
              <a:t>a) El registro indicará quién realiza la actividad, cuándo la realiza y sobre qué información.</a:t>
            </a:r>
          </a:p>
          <a:p>
            <a:pPr algn="just"/>
            <a:r>
              <a:rPr lang="es-ES" sz="1600" dirty="0"/>
              <a:t>b) Se incluirá la actividad de los usuarios y, especialmente, la de los operadores y administradores en cuanto puedan acceder a la configuración y actuar en el mantenimiento del sistema.</a:t>
            </a:r>
          </a:p>
          <a:p>
            <a:pPr algn="just"/>
            <a:r>
              <a:rPr lang="es-ES" sz="1600" dirty="0"/>
              <a:t>c) Deberán registrarse las actividades realizadas con éxito y los intentos fracasados.</a:t>
            </a:r>
          </a:p>
          <a:p>
            <a:pPr algn="just"/>
            <a:r>
              <a:rPr lang="es-ES" sz="1600" b="1" u="sng" dirty="0">
                <a:solidFill>
                  <a:srgbClr val="00B050"/>
                </a:solidFill>
              </a:rPr>
              <a:t>Nivel BAJO</a:t>
            </a:r>
            <a:endParaRPr lang="es-ES" sz="1600" dirty="0">
              <a:solidFill>
                <a:srgbClr val="00B050"/>
              </a:solidFill>
            </a:endParaRPr>
          </a:p>
          <a:p>
            <a:pPr algn="just"/>
            <a:r>
              <a:rPr lang="es-ES" sz="1600" dirty="0"/>
              <a:t>Se activarán los registros de actividad en los servidores.</a:t>
            </a:r>
          </a:p>
          <a:p>
            <a:pPr algn="just"/>
            <a:r>
              <a:rPr lang="es-ES" sz="1600" b="1" u="sng" dirty="0">
                <a:solidFill>
                  <a:srgbClr val="FF9900"/>
                </a:solidFill>
              </a:rPr>
              <a:t>Nivel MEDIO</a:t>
            </a:r>
            <a:endParaRPr lang="es-ES" sz="1600" dirty="0">
              <a:solidFill>
                <a:srgbClr val="FF9900"/>
              </a:solidFill>
            </a:endParaRPr>
          </a:p>
          <a:p>
            <a:pPr algn="just"/>
            <a:r>
              <a:rPr lang="es-ES" sz="1600" dirty="0"/>
              <a:t>Se revisarán informalmente los registros de actividad buscando patrones anormales.</a:t>
            </a:r>
          </a:p>
          <a:p>
            <a:pPr algn="just"/>
            <a:r>
              <a:rPr lang="es-ES" sz="1600" b="1" u="sng" dirty="0">
                <a:solidFill>
                  <a:srgbClr val="C00000"/>
                </a:solidFill>
              </a:rPr>
              <a:t>Nivel ALTO</a:t>
            </a:r>
            <a:endParaRPr lang="es-ES" sz="1600" dirty="0">
              <a:solidFill>
                <a:srgbClr val="C00000"/>
              </a:solidFill>
            </a:endParaRPr>
          </a:p>
          <a:p>
            <a:pPr algn="just"/>
            <a:r>
              <a:rPr lang="es-ES" sz="1600" dirty="0"/>
              <a:t>Se dispondrá de un sistema automático de recolección de registros y correlación de eventos,        es decir, una consola de seguridad centralizada.</a:t>
            </a:r>
          </a:p>
          <a:p>
            <a:endParaRPr lang="es-ES" sz="1400" dirty="0"/>
          </a:p>
        </p:txBody>
      </p:sp>
      <p:sp>
        <p:nvSpPr>
          <p:cNvPr id="3" name="2 Rectángulo"/>
          <p:cNvSpPr/>
          <p:nvPr/>
        </p:nvSpPr>
        <p:spPr>
          <a:xfrm>
            <a:off x="162434" y="1060323"/>
            <a:ext cx="6446596" cy="369332"/>
          </a:xfrm>
          <a:prstGeom prst="rect">
            <a:avLst/>
          </a:prstGeom>
        </p:spPr>
        <p:txBody>
          <a:bodyPr wrap="square">
            <a:spAutoFit/>
          </a:bodyPr>
          <a:lstStyle/>
          <a:p>
            <a:r>
              <a:rPr lang="es-ES" b="1" u="sng" dirty="0">
                <a:solidFill>
                  <a:srgbClr val="C00000"/>
                </a:solidFill>
              </a:rPr>
              <a:t>OP.EXP8-Registro de Actividad de Usuarios</a:t>
            </a:r>
            <a:endParaRPr lang="es-ES" dirty="0">
              <a:solidFill>
                <a:srgbClr val="C00000"/>
              </a:solidFill>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734" y="253356"/>
            <a:ext cx="2953156" cy="69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a:extLst>
              <a:ext uri="{FF2B5EF4-FFF2-40B4-BE49-F238E27FC236}">
                <a16:creationId xmlns:a16="http://schemas.microsoft.com/office/drawing/2014/main" id="{60A78E3D-93F3-4032-952F-62A956751F7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Tree>
    <p:extLst>
      <p:ext uri="{BB962C8B-B14F-4D97-AF65-F5344CB8AC3E}">
        <p14:creationId xmlns:p14="http://schemas.microsoft.com/office/powerpoint/2010/main" val="152472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3" name="2 Rectángulo"/>
          <p:cNvSpPr/>
          <p:nvPr/>
        </p:nvSpPr>
        <p:spPr>
          <a:xfrm>
            <a:off x="162434" y="1060323"/>
            <a:ext cx="6446596" cy="369332"/>
          </a:xfrm>
          <a:prstGeom prst="rect">
            <a:avLst/>
          </a:prstGeom>
        </p:spPr>
        <p:txBody>
          <a:bodyPr wrap="square">
            <a:spAutoFit/>
          </a:bodyPr>
          <a:lstStyle/>
          <a:p>
            <a:r>
              <a:rPr lang="es-ES" b="1" u="sng" dirty="0">
                <a:solidFill>
                  <a:srgbClr val="C00000"/>
                </a:solidFill>
              </a:rPr>
              <a:t>OP.EXP8-Registro de Actividad de Usuarios</a:t>
            </a:r>
            <a:endParaRPr lang="es-ES" dirty="0">
              <a:solidFill>
                <a:srgbClr val="C00000"/>
              </a:solidFill>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662" y="235249"/>
            <a:ext cx="2952891" cy="692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Objeto 5">
            <a:extLst>
              <a:ext uri="{FF2B5EF4-FFF2-40B4-BE49-F238E27FC236}">
                <a16:creationId xmlns:a16="http://schemas.microsoft.com/office/drawing/2014/main" id="{EAFA975A-3AD8-4848-B26D-23E3CB65E016}"/>
              </a:ext>
            </a:extLst>
          </p:cNvPr>
          <p:cNvGraphicFramePr>
            <a:graphicFrameLocks noChangeAspect="1"/>
          </p:cNvGraphicFramePr>
          <p:nvPr>
            <p:extLst>
              <p:ext uri="{D42A27DB-BD31-4B8C-83A1-F6EECF244321}">
                <p14:modId xmlns:p14="http://schemas.microsoft.com/office/powerpoint/2010/main" val="341274319"/>
              </p:ext>
            </p:extLst>
          </p:nvPr>
        </p:nvGraphicFramePr>
        <p:xfrm>
          <a:off x="762000" y="1724025"/>
          <a:ext cx="7692924" cy="3943350"/>
        </p:xfrm>
        <a:graphic>
          <a:graphicData uri="http://schemas.openxmlformats.org/presentationml/2006/ole">
            <mc:AlternateContent xmlns:mc="http://schemas.openxmlformats.org/markup-compatibility/2006">
              <mc:Choice xmlns:v="urn:schemas-microsoft-com:vml" Requires="v">
                <p:oleObj spid="_x0000_s9226" name="Imagen de mapa de bits" r:id="rId5" imgW="7512436" imgH="3841947" progId="Paint.Picture">
                  <p:embed/>
                </p:oleObj>
              </mc:Choice>
              <mc:Fallback>
                <p:oleObj name="Imagen de mapa de bits" r:id="rId5" imgW="7512436" imgH="3841947" progId="Paint.Picture">
                  <p:embed/>
                  <p:pic>
                    <p:nvPicPr>
                      <p:cNvPr id="6" name="Objeto 5">
                        <a:extLst>
                          <a:ext uri="{FF2B5EF4-FFF2-40B4-BE49-F238E27FC236}">
                            <a16:creationId xmlns:a16="http://schemas.microsoft.com/office/drawing/2014/main" id="{EA08DE63-A617-4890-B563-A576F1BC2A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724025"/>
                        <a:ext cx="7692924" cy="3943350"/>
                      </a:xfrm>
                      <a:prstGeom prst="rect">
                        <a:avLst/>
                      </a:prstGeom>
                      <a:noFill/>
                    </p:spPr>
                  </p:pic>
                </p:oleObj>
              </mc:Fallback>
            </mc:AlternateContent>
          </a:graphicData>
        </a:graphic>
      </p:graphicFrame>
    </p:spTree>
    <p:extLst>
      <p:ext uri="{BB962C8B-B14F-4D97-AF65-F5344CB8AC3E}">
        <p14:creationId xmlns:p14="http://schemas.microsoft.com/office/powerpoint/2010/main" val="1340464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73" y="90535"/>
            <a:ext cx="4065761" cy="869133"/>
          </a:xfrm>
        </p:spPr>
        <p:txBody>
          <a:bodyPr/>
          <a:lstStyle/>
          <a:p>
            <a:r>
              <a:rPr lang="es-ES" dirty="0"/>
              <a:t>III. Marco Operacional</a:t>
            </a:r>
            <a:endParaRPr lang="en-US" dirty="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25" y="1132156"/>
            <a:ext cx="8477485" cy="5278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5579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264" y="158058"/>
            <a:ext cx="256222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529" y="1519442"/>
            <a:ext cx="7876515" cy="485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162434" y="1060323"/>
            <a:ext cx="6446596" cy="369332"/>
          </a:xfrm>
          <a:prstGeom prst="rect">
            <a:avLst/>
          </a:prstGeom>
        </p:spPr>
        <p:txBody>
          <a:bodyPr wrap="square">
            <a:spAutoFit/>
          </a:bodyPr>
          <a:lstStyle/>
          <a:p>
            <a:r>
              <a:rPr lang="es-ES" b="1" u="sng" dirty="0">
                <a:solidFill>
                  <a:srgbClr val="C00000"/>
                </a:solidFill>
              </a:rPr>
              <a:t>OP.EXP11-Protección de Claves Criptográficas</a:t>
            </a:r>
            <a:endParaRPr lang="es-ES" dirty="0">
              <a:solidFill>
                <a:srgbClr val="C00000"/>
              </a:solidFill>
            </a:endParaRPr>
          </a:p>
        </p:txBody>
      </p:sp>
    </p:spTree>
    <p:extLst>
      <p:ext uri="{BB962C8B-B14F-4D97-AF65-F5344CB8AC3E}">
        <p14:creationId xmlns:p14="http://schemas.microsoft.com/office/powerpoint/2010/main" val="2055275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38" y="1429654"/>
            <a:ext cx="6820529" cy="345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570" y="4847856"/>
            <a:ext cx="7359902" cy="1557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redondeado"/>
          <p:cNvSpPr/>
          <p:nvPr/>
        </p:nvSpPr>
        <p:spPr bwMode="auto">
          <a:xfrm>
            <a:off x="1620570" y="4762123"/>
            <a:ext cx="7359902" cy="1643456"/>
          </a:xfrm>
          <a:prstGeom prst="roundRect">
            <a:avLst/>
          </a:prstGeom>
          <a:noFill/>
          <a:ln w="12700">
            <a:solidFill>
              <a:schemeClr val="tx1"/>
            </a:solidFill>
            <a:headEnd/>
            <a:tailEnd/>
          </a:ln>
          <a:effectLst/>
        </p:spPr>
        <p:style>
          <a:lnRef idx="1">
            <a:schemeClr val="accent5"/>
          </a:lnRef>
          <a:fillRef idx="3">
            <a:schemeClr val="accent5"/>
          </a:fillRef>
          <a:effectRef idx="2">
            <a:schemeClr val="accent5"/>
          </a:effectRef>
          <a:fontRef idx="minor">
            <a:schemeClr val="lt1"/>
          </a:fontRef>
        </p:style>
        <p:txBody>
          <a:bodyPr wrap="none" rtlCol="0" anchor="ctr"/>
          <a:lstStyle/>
          <a:p>
            <a:pPr algn="ctr"/>
            <a:endParaRPr lang="es-ES" dirty="0">
              <a:noFill/>
            </a:endParaRPr>
          </a:p>
        </p:txBody>
      </p:sp>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803" y="190925"/>
            <a:ext cx="269557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Rectángulo"/>
          <p:cNvSpPr/>
          <p:nvPr/>
        </p:nvSpPr>
        <p:spPr>
          <a:xfrm>
            <a:off x="162434" y="1060323"/>
            <a:ext cx="6772520" cy="369332"/>
          </a:xfrm>
          <a:prstGeom prst="rect">
            <a:avLst/>
          </a:prstGeom>
        </p:spPr>
        <p:txBody>
          <a:bodyPr wrap="square">
            <a:spAutoFit/>
          </a:bodyPr>
          <a:lstStyle/>
          <a:p>
            <a:r>
              <a:rPr lang="es-ES" b="1" u="sng" dirty="0">
                <a:solidFill>
                  <a:srgbClr val="C00000"/>
                </a:solidFill>
              </a:rPr>
              <a:t>OP.EXT 1 y 2-Contratación y Gestión de Servicios Externos</a:t>
            </a:r>
            <a:endParaRPr lang="es-ES" dirty="0">
              <a:solidFill>
                <a:srgbClr val="C00000"/>
              </a:solidFill>
            </a:endParaRPr>
          </a:p>
        </p:txBody>
      </p:sp>
    </p:spTree>
    <p:extLst>
      <p:ext uri="{BB962C8B-B14F-4D97-AF65-F5344CB8AC3E}">
        <p14:creationId xmlns:p14="http://schemas.microsoft.com/office/powerpoint/2010/main" val="1625199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graphicFrame>
        <p:nvGraphicFramePr>
          <p:cNvPr id="8" name="7 Tabla"/>
          <p:cNvGraphicFramePr>
            <a:graphicFrameLocks noGrp="1"/>
          </p:cNvGraphicFramePr>
          <p:nvPr>
            <p:extLst>
              <p:ext uri="{D42A27DB-BD31-4B8C-83A1-F6EECF244321}">
                <p14:modId xmlns:p14="http://schemas.microsoft.com/office/powerpoint/2010/main" val="1782310509"/>
              </p:ext>
            </p:extLst>
          </p:nvPr>
        </p:nvGraphicFramePr>
        <p:xfrm>
          <a:off x="153909" y="1523749"/>
          <a:ext cx="8611167" cy="4426654"/>
        </p:xfrm>
        <a:graphic>
          <a:graphicData uri="http://schemas.openxmlformats.org/drawingml/2006/table">
            <a:tbl>
              <a:tblPr firstRow="1" bandRow="1">
                <a:tableStyleId>{5C22544A-7EE6-4342-B048-85BDC9FD1C3A}</a:tableStyleId>
              </a:tblPr>
              <a:tblGrid>
                <a:gridCol w="3186820">
                  <a:extLst>
                    <a:ext uri="{9D8B030D-6E8A-4147-A177-3AD203B41FA5}">
                      <a16:colId xmlns:a16="http://schemas.microsoft.com/office/drawing/2014/main" val="20000"/>
                    </a:ext>
                  </a:extLst>
                </a:gridCol>
                <a:gridCol w="5424347">
                  <a:extLst>
                    <a:ext uri="{9D8B030D-6E8A-4147-A177-3AD203B41FA5}">
                      <a16:colId xmlns:a16="http://schemas.microsoft.com/office/drawing/2014/main" val="20001"/>
                    </a:ext>
                  </a:extLst>
                </a:gridCol>
              </a:tblGrid>
              <a:tr h="370840">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370840">
                <a:tc>
                  <a:txBody>
                    <a:bodyPr/>
                    <a:lstStyle/>
                    <a:p>
                      <a:pPr marL="72000" algn="just" fontAlgn="ctr"/>
                      <a:r>
                        <a:rPr lang="es-ES" sz="1100" b="1" i="0" u="none" strike="noStrike" kern="1200" dirty="0">
                          <a:solidFill>
                            <a:srgbClr val="000000"/>
                          </a:solidFill>
                          <a:effectLst/>
                          <a:latin typeface="Tahoma"/>
                          <a:ea typeface="+mn-ea"/>
                          <a:cs typeface="+mn-cs"/>
                        </a:rPr>
                        <a:t>Se han analizado los riesgos de la contratación de servicios externos?</a:t>
                      </a:r>
                    </a:p>
                  </a:txBody>
                  <a:tcPr marL="6350" marR="6350" marT="6350" marB="0" anchor="ctr"/>
                </a:tc>
                <a:tc>
                  <a:txBody>
                    <a:bodyPr/>
                    <a:lstStyle/>
                    <a:p>
                      <a:pPr marL="72000" algn="just"/>
                      <a:r>
                        <a:rPr lang="es-ES" sz="1100" b="0" i="0" u="none" strike="noStrike" kern="1200" baseline="0" dirty="0">
                          <a:solidFill>
                            <a:schemeClr val="dk1"/>
                          </a:solidFill>
                          <a:latin typeface="+mn-lt"/>
                          <a:ea typeface="+mn-ea"/>
                          <a:cs typeface="+mn-cs"/>
                        </a:rPr>
                        <a:t>El análisis de riesgos identifica los riesgos asociados al proveedor externo.</a:t>
                      </a:r>
                      <a:endParaRPr lang="es-ES" sz="1100" b="0" i="0" u="none" strike="noStrike" dirty="0">
                        <a:solidFill>
                          <a:srgbClr val="000000"/>
                        </a:solidFill>
                        <a:effectLst/>
                        <a:latin typeface="Tahoma"/>
                      </a:endParaRPr>
                    </a:p>
                  </a:txBody>
                  <a:tcPr marL="6350" marR="6350" marT="6350" marB="0" anchor="ctr"/>
                </a:tc>
                <a:extLst>
                  <a:ext uri="{0D108BD9-81ED-4DB2-BD59-A6C34878D82A}">
                    <a16:rowId xmlns:a16="http://schemas.microsoft.com/office/drawing/2014/main" val="10001"/>
                  </a:ext>
                </a:extLst>
              </a:tr>
              <a:tr h="370840">
                <a:tc>
                  <a:txBody>
                    <a:bodyPr/>
                    <a:lstStyle/>
                    <a:p>
                      <a:pPr marL="72000" algn="just" fontAlgn="ctr"/>
                      <a:r>
                        <a:rPr lang="es-ES" sz="1100" b="1" i="0" u="none" strike="noStrike" kern="1200" dirty="0">
                          <a:solidFill>
                            <a:srgbClr val="000000"/>
                          </a:solidFill>
                          <a:effectLst/>
                          <a:latin typeface="Tahoma"/>
                          <a:ea typeface="+mn-ea"/>
                          <a:cs typeface="+mn-cs"/>
                        </a:rPr>
                        <a:t>Previamente a la utilización de recursos externos ¿se han establecido?</a:t>
                      </a:r>
                      <a:br>
                        <a:rPr lang="es-ES" sz="1100" b="1" i="0" u="none" strike="noStrike" kern="1200" dirty="0">
                          <a:solidFill>
                            <a:srgbClr val="000000"/>
                          </a:solidFill>
                          <a:effectLst/>
                          <a:latin typeface="Tahoma"/>
                          <a:ea typeface="+mn-ea"/>
                          <a:cs typeface="+mn-cs"/>
                        </a:rPr>
                      </a:br>
                      <a:r>
                        <a:rPr lang="es-ES" sz="1100" b="1" i="0" u="none" strike="noStrike" kern="1200" dirty="0">
                          <a:solidFill>
                            <a:srgbClr val="000000"/>
                          </a:solidFill>
                          <a:effectLst/>
                          <a:latin typeface="Tahoma"/>
                          <a:ea typeface="+mn-ea"/>
                          <a:cs typeface="+mn-cs"/>
                        </a:rPr>
                        <a:t>- Las características del servicio prestado.</a:t>
                      </a:r>
                      <a:br>
                        <a:rPr lang="es-ES" sz="1100" b="1" i="0" u="none" strike="noStrike" kern="1200" dirty="0">
                          <a:solidFill>
                            <a:srgbClr val="000000"/>
                          </a:solidFill>
                          <a:effectLst/>
                          <a:latin typeface="Tahoma"/>
                          <a:ea typeface="+mn-ea"/>
                          <a:cs typeface="+mn-cs"/>
                        </a:rPr>
                      </a:br>
                      <a:r>
                        <a:rPr lang="es-ES" sz="1100" b="1" i="0" u="none" strike="noStrike" kern="1200" dirty="0">
                          <a:solidFill>
                            <a:srgbClr val="000000"/>
                          </a:solidFill>
                          <a:effectLst/>
                          <a:latin typeface="Tahoma"/>
                          <a:ea typeface="+mn-ea"/>
                          <a:cs typeface="+mn-cs"/>
                        </a:rPr>
                        <a:t>-  Lo que se considera calidad mínima y las consecuencias de su incumplimiento.</a:t>
                      </a:r>
                      <a:br>
                        <a:rPr lang="es-ES" sz="1100" b="1" i="0" u="none" strike="noStrike" kern="1200" dirty="0">
                          <a:solidFill>
                            <a:srgbClr val="000000"/>
                          </a:solidFill>
                          <a:effectLst/>
                          <a:latin typeface="Tahoma"/>
                          <a:ea typeface="+mn-ea"/>
                          <a:cs typeface="+mn-cs"/>
                        </a:rPr>
                      </a:br>
                      <a:r>
                        <a:rPr lang="es-ES" sz="1100" b="1" i="0" u="none" strike="noStrike" kern="1200" dirty="0">
                          <a:solidFill>
                            <a:srgbClr val="000000"/>
                          </a:solidFill>
                          <a:effectLst/>
                          <a:latin typeface="Tahoma"/>
                          <a:ea typeface="+mn-ea"/>
                          <a:cs typeface="+mn-cs"/>
                        </a:rPr>
                        <a:t>- Las responsabilidades de las partes.</a:t>
                      </a:r>
                    </a:p>
                  </a:txBody>
                  <a:tcPr marL="6350" marR="6350" marT="6350" marB="0" anchor="ctr"/>
                </a:tc>
                <a:tc>
                  <a:txBody>
                    <a:bodyPr/>
                    <a:lstStyle/>
                    <a:p>
                      <a:pPr marL="72000" algn="just"/>
                      <a:r>
                        <a:rPr lang="es-ES" sz="1100" b="0" i="0" u="none" strike="noStrike" kern="1200" baseline="0" dirty="0">
                          <a:solidFill>
                            <a:schemeClr val="dk1"/>
                          </a:solidFill>
                          <a:latin typeface="+mn-lt"/>
                          <a:ea typeface="+mn-ea"/>
                          <a:cs typeface="+mn-cs"/>
                        </a:rPr>
                        <a:t>Evidencia: Dispone de un procedimiento documentado de pasos previos a la contratación de servicios externos que requiere el detalle por parte del proveedor de las características del servicio a prestar, y estos satisfacen los requisitos de servicio y seguridad requeridos y aprobados previamente.</a:t>
                      </a:r>
                    </a:p>
                    <a:p>
                      <a:pPr marL="72000" algn="just"/>
                      <a:r>
                        <a:rPr lang="es-ES" sz="1100" b="0" i="0" u="none" strike="noStrike" kern="1200" baseline="0" dirty="0">
                          <a:solidFill>
                            <a:schemeClr val="dk1"/>
                          </a:solidFill>
                          <a:latin typeface="+mn-lt"/>
                          <a:ea typeface="+mn-ea"/>
                          <a:cs typeface="+mn-cs"/>
                        </a:rPr>
                        <a:t>Existe evidencia documental reconocida por el proveedor </a:t>
                      </a:r>
                      <a:r>
                        <a:rPr lang="es-ES" sz="1100" b="0" i="1" u="none" strike="noStrike" kern="1200" baseline="0" dirty="0">
                          <a:solidFill>
                            <a:schemeClr val="dk1"/>
                          </a:solidFill>
                          <a:latin typeface="+mn-lt"/>
                          <a:ea typeface="+mn-ea"/>
                          <a:cs typeface="+mn-cs"/>
                        </a:rPr>
                        <a:t>(</a:t>
                      </a:r>
                      <a:r>
                        <a:rPr lang="es-ES" sz="1100" b="0" i="1" u="none" strike="noStrike" kern="1200" baseline="0" dirty="0" err="1">
                          <a:solidFill>
                            <a:schemeClr val="dk1"/>
                          </a:solidFill>
                          <a:latin typeface="+mn-lt"/>
                          <a:ea typeface="+mn-ea"/>
                          <a:cs typeface="+mn-cs"/>
                        </a:rPr>
                        <a:t>p.ej</a:t>
                      </a:r>
                      <a:r>
                        <a:rPr lang="es-ES" sz="1100" b="0" i="1" u="none" strike="noStrike" kern="1200" baseline="0" dirty="0">
                          <a:solidFill>
                            <a:schemeClr val="dk1"/>
                          </a:solidFill>
                          <a:latin typeface="+mn-lt"/>
                          <a:ea typeface="+mn-ea"/>
                          <a:cs typeface="+mn-cs"/>
                        </a:rPr>
                        <a:t>: contrato firmado por personal con capacidad de representación legal del proveedor) </a:t>
                      </a:r>
                      <a:r>
                        <a:rPr lang="es-ES" sz="1100" b="0" i="0" u="none" strike="noStrike" kern="1200" baseline="0" dirty="0">
                          <a:solidFill>
                            <a:schemeClr val="dk1"/>
                          </a:solidFill>
                          <a:latin typeface="+mn-lt"/>
                          <a:ea typeface="+mn-ea"/>
                          <a:cs typeface="+mn-cs"/>
                        </a:rPr>
                        <a:t>de las características del servicio.</a:t>
                      </a:r>
                    </a:p>
                  </a:txBody>
                  <a:tcPr marL="6350" marR="6350" marT="6350" marB="0" anchor="ctr"/>
                </a:tc>
                <a:extLst>
                  <a:ext uri="{0D108BD9-81ED-4DB2-BD59-A6C34878D82A}">
                    <a16:rowId xmlns:a16="http://schemas.microsoft.com/office/drawing/2014/main" val="10002"/>
                  </a:ext>
                </a:extLst>
              </a:tr>
              <a:tr h="370840">
                <a:tc>
                  <a:txBody>
                    <a:bodyPr/>
                    <a:lstStyle/>
                    <a:p>
                      <a:pPr marL="72000" algn="just" fontAlgn="ctr"/>
                      <a:r>
                        <a:rPr lang="es-ES" sz="1100" b="1" i="0" u="none" strike="noStrike" kern="1200" dirty="0">
                          <a:solidFill>
                            <a:srgbClr val="000000"/>
                          </a:solidFill>
                          <a:effectLst/>
                          <a:latin typeface="Tahoma"/>
                          <a:ea typeface="+mn-ea"/>
                          <a:cs typeface="+mn-cs"/>
                        </a:rPr>
                        <a:t>Dispone de un sistema rutinario para medir el cumplimiento de las</a:t>
                      </a:r>
                      <a:r>
                        <a:rPr lang="es-ES" sz="1100" b="1" i="0" u="none" strike="noStrike" kern="1200" baseline="0" dirty="0">
                          <a:solidFill>
                            <a:srgbClr val="000000"/>
                          </a:solidFill>
                          <a:effectLst/>
                          <a:latin typeface="Tahoma"/>
                          <a:ea typeface="+mn-ea"/>
                          <a:cs typeface="+mn-cs"/>
                        </a:rPr>
                        <a:t> </a:t>
                      </a:r>
                      <a:r>
                        <a:rPr lang="es-ES" sz="1100" b="1" i="0" u="none" strike="noStrike" kern="1200" dirty="0">
                          <a:solidFill>
                            <a:srgbClr val="000000"/>
                          </a:solidFill>
                          <a:effectLst/>
                          <a:latin typeface="Tahoma"/>
                          <a:ea typeface="+mn-ea"/>
                          <a:cs typeface="+mn-cs"/>
                        </a:rPr>
                        <a:t>obligaciones de servicio?</a:t>
                      </a:r>
                    </a:p>
                    <a:p>
                      <a:pPr marL="72000" algn="just"/>
                      <a:endParaRPr lang="es-ES" sz="1100" b="1" i="0" u="none" strike="noStrike" kern="1200" dirty="0">
                        <a:solidFill>
                          <a:srgbClr val="000000"/>
                        </a:solidFill>
                        <a:effectLst/>
                        <a:latin typeface="Tahoma"/>
                        <a:ea typeface="+mn-ea"/>
                        <a:cs typeface="+mn-cs"/>
                      </a:endParaRPr>
                    </a:p>
                  </a:txBody>
                  <a:tcPr marL="6350" marR="6350" marT="6350" marB="0" anchor="ctr"/>
                </a:tc>
                <a:tc>
                  <a:txBody>
                    <a:bodyPr/>
                    <a:lstStyle/>
                    <a:p>
                      <a:pPr marL="72000" algn="just"/>
                      <a:r>
                        <a:rPr lang="es-ES" sz="1100" b="0" i="0" u="none" strike="noStrike" kern="1200" baseline="0" dirty="0">
                          <a:solidFill>
                            <a:schemeClr val="dk1"/>
                          </a:solidFill>
                          <a:latin typeface="+mn-lt"/>
                          <a:ea typeface="+mn-ea"/>
                          <a:cs typeface="+mn-cs"/>
                        </a:rPr>
                        <a:t>Dispone de un procedimiento documentado que define la frecuencia de medición del cumplimiento de las obligaciones de servicio, el responsable de dicha medición y el protocolo de actuación en caso de incumplimiento. </a:t>
                      </a:r>
                    </a:p>
                  </a:txBody>
                  <a:tcPr marL="6350" marR="6350" marT="6350" marB="0" anchor="ctr"/>
                </a:tc>
                <a:extLst>
                  <a:ext uri="{0D108BD9-81ED-4DB2-BD59-A6C34878D82A}">
                    <a16:rowId xmlns:a16="http://schemas.microsoft.com/office/drawing/2014/main" val="10003"/>
                  </a:ext>
                </a:extLst>
              </a:tr>
              <a:tr h="658061">
                <a:tc>
                  <a:txBody>
                    <a:bodyPr/>
                    <a:lstStyle/>
                    <a:p>
                      <a:pPr marL="72000" algn="just" fontAlgn="ctr"/>
                      <a:r>
                        <a:rPr lang="es-ES" sz="1100" b="1" i="0" u="none" strike="noStrike" kern="1200" dirty="0">
                          <a:solidFill>
                            <a:srgbClr val="000000"/>
                          </a:solidFill>
                          <a:effectLst/>
                          <a:latin typeface="Tahoma"/>
                          <a:ea typeface="+mn-ea"/>
                          <a:cs typeface="+mn-cs"/>
                        </a:rPr>
                        <a:t>Se dispone de un procedimiento para neutralizar cualquier desviación fuera del margen de tolerancia acordado [op.ext.1]? </a:t>
                      </a:r>
                    </a:p>
                  </a:txBody>
                  <a:tcPr marL="6350" marR="6350" marT="6350" marB="0" anchor="ctr"/>
                </a:tc>
                <a:tc>
                  <a:txBody>
                    <a:bodyPr/>
                    <a:lstStyle/>
                    <a:p>
                      <a:pPr marL="72000"/>
                      <a:r>
                        <a:rPr lang="es-ES" sz="1100" b="0" i="0" u="none" strike="noStrike" kern="1200" baseline="0" dirty="0">
                          <a:solidFill>
                            <a:schemeClr val="dk1"/>
                          </a:solidFill>
                          <a:latin typeface="+mn-lt"/>
                          <a:ea typeface="+mn-ea"/>
                          <a:cs typeface="+mn-cs"/>
                        </a:rPr>
                        <a:t>Dicho procedimiento contempla un protocolo de actuación en caso de incumplimiento o degradación en la calidad acordada en [op.ext.1].</a:t>
                      </a:r>
                    </a:p>
                  </a:txBody>
                  <a:tcPr marL="6350" marR="6350" marT="6350" marB="0" anchor="ctr"/>
                </a:tc>
                <a:extLst>
                  <a:ext uri="{0D108BD9-81ED-4DB2-BD59-A6C34878D82A}">
                    <a16:rowId xmlns:a16="http://schemas.microsoft.com/office/drawing/2014/main" val="10004"/>
                  </a:ext>
                </a:extLst>
              </a:tr>
              <a:tr h="660903">
                <a:tc>
                  <a:txBody>
                    <a:bodyPr/>
                    <a:lstStyle/>
                    <a:p>
                      <a:pPr marL="72000" algn="just" fontAlgn="ctr"/>
                      <a:r>
                        <a:rPr lang="es-ES" sz="1100" b="1" i="0" u="none" strike="noStrike" kern="1200" dirty="0">
                          <a:solidFill>
                            <a:srgbClr val="000000"/>
                          </a:solidFill>
                          <a:effectLst/>
                          <a:latin typeface="Tahoma"/>
                          <a:ea typeface="+mn-ea"/>
                          <a:cs typeface="+mn-cs"/>
                        </a:rPr>
                        <a:t>Se han establecidos mecanismos y los procedimientos de coordinación en caso de incidencias y desastres [op.exp.7]? </a:t>
                      </a:r>
                    </a:p>
                  </a:txBody>
                  <a:tcPr marL="6350" marR="6350" marT="6350" marB="0" anchor="ctr"/>
                </a:tc>
                <a:tc>
                  <a:txBody>
                    <a:bodyPr/>
                    <a:lstStyle/>
                    <a:p>
                      <a:pPr marL="72000" algn="just"/>
                      <a:r>
                        <a:rPr lang="es-ES" sz="1100" b="0" i="0" u="none" strike="noStrike" kern="1200" baseline="0" dirty="0">
                          <a:solidFill>
                            <a:schemeClr val="dk1"/>
                          </a:solidFill>
                          <a:latin typeface="+mn-lt"/>
                          <a:ea typeface="+mn-ea"/>
                          <a:cs typeface="+mn-cs"/>
                        </a:rPr>
                        <a:t>El procedimiento de gestión de incidencias sobre el servicio externo estará relacionado con el definido en [op.exp.7]. </a:t>
                      </a:r>
                    </a:p>
                  </a:txBody>
                  <a:tcPr marL="6350" marR="6350" marT="6350" marB="0" anchor="ctr"/>
                </a:tc>
                <a:extLst>
                  <a:ext uri="{0D108BD9-81ED-4DB2-BD59-A6C34878D82A}">
                    <a16:rowId xmlns:a16="http://schemas.microsoft.com/office/drawing/2014/main" val="10005"/>
                  </a:ext>
                </a:extLst>
              </a:tr>
              <a:tr h="370840">
                <a:tc>
                  <a:txBody>
                    <a:bodyPr/>
                    <a:lstStyle/>
                    <a:p>
                      <a:pPr marL="72000" algn="just"/>
                      <a:r>
                        <a:rPr lang="es-ES" sz="1100" b="1" i="0" u="none" strike="noStrike" kern="1200" dirty="0">
                          <a:solidFill>
                            <a:srgbClr val="000000"/>
                          </a:solidFill>
                          <a:effectLst/>
                          <a:latin typeface="Tahoma"/>
                          <a:ea typeface="+mn-ea"/>
                          <a:cs typeface="+mn-cs"/>
                        </a:rPr>
                        <a:t>Dispone de un plan para reemplazar el</a:t>
                      </a:r>
                      <a:r>
                        <a:rPr lang="es-ES" sz="1100" b="1" i="0" u="none" strike="noStrike" kern="1200" baseline="0" dirty="0">
                          <a:solidFill>
                            <a:srgbClr val="000000"/>
                          </a:solidFill>
                          <a:effectLst/>
                          <a:latin typeface="Tahoma"/>
                          <a:ea typeface="+mn-ea"/>
                          <a:cs typeface="+mn-cs"/>
                        </a:rPr>
                        <a:t> </a:t>
                      </a:r>
                      <a:r>
                        <a:rPr lang="es-ES" sz="1100" b="1" i="0" u="none" strike="noStrike" kern="1200" dirty="0">
                          <a:solidFill>
                            <a:srgbClr val="000000"/>
                          </a:solidFill>
                          <a:effectLst/>
                          <a:latin typeface="Tahoma"/>
                          <a:ea typeface="+mn-ea"/>
                          <a:cs typeface="+mn-cs"/>
                        </a:rPr>
                        <a:t>servicio por medios</a:t>
                      </a:r>
                      <a:r>
                        <a:rPr lang="es-ES" sz="1100" b="1" i="0" u="none" strike="noStrike" kern="1200" baseline="0" dirty="0">
                          <a:solidFill>
                            <a:srgbClr val="000000"/>
                          </a:solidFill>
                          <a:effectLst/>
                          <a:latin typeface="Tahoma"/>
                          <a:ea typeface="+mn-ea"/>
                          <a:cs typeface="+mn-cs"/>
                        </a:rPr>
                        <a:t> </a:t>
                      </a:r>
                      <a:r>
                        <a:rPr lang="es-ES" sz="1100" b="1" i="0" u="none" strike="noStrike" kern="1200" dirty="0">
                          <a:solidFill>
                            <a:srgbClr val="000000"/>
                          </a:solidFill>
                          <a:effectLst/>
                          <a:latin typeface="Tahoma"/>
                          <a:ea typeface="+mn-ea"/>
                          <a:cs typeface="+mn-cs"/>
                        </a:rPr>
                        <a:t>alternativos en caso de</a:t>
                      </a:r>
                      <a:r>
                        <a:rPr lang="es-ES" sz="1100" b="1" i="0" u="none" strike="noStrike" kern="1200" baseline="0" dirty="0">
                          <a:solidFill>
                            <a:srgbClr val="000000"/>
                          </a:solidFill>
                          <a:effectLst/>
                          <a:latin typeface="Tahoma"/>
                          <a:ea typeface="+mn-ea"/>
                          <a:cs typeface="+mn-cs"/>
                        </a:rPr>
                        <a:t> </a:t>
                      </a:r>
                      <a:r>
                        <a:rPr lang="es-ES" sz="1100" b="1" i="0" u="none" strike="noStrike" kern="1200" dirty="0">
                          <a:solidFill>
                            <a:srgbClr val="000000"/>
                          </a:solidFill>
                          <a:effectLst/>
                          <a:latin typeface="Tahoma"/>
                          <a:ea typeface="+mn-ea"/>
                          <a:cs typeface="+mn-cs"/>
                        </a:rPr>
                        <a:t>indisponibilidad del servicio contratado?</a:t>
                      </a:r>
                    </a:p>
                  </a:txBody>
                  <a:tcPr marL="6350" marR="6350" marT="6350" marB="0" anchor="ctr"/>
                </a:tc>
                <a:tc>
                  <a:txBody>
                    <a:bodyPr/>
                    <a:lstStyle/>
                    <a:p>
                      <a:pPr marL="72000" algn="just"/>
                      <a:r>
                        <a:rPr lang="es-ES" sz="1100" b="0" i="0" u="none" strike="noStrike" kern="1200" baseline="0" dirty="0">
                          <a:solidFill>
                            <a:schemeClr val="dk1"/>
                          </a:solidFill>
                          <a:latin typeface="+mn-lt"/>
                          <a:ea typeface="+mn-ea"/>
                          <a:cs typeface="+mn-cs"/>
                        </a:rPr>
                        <a:t>Dispone de un plan para reemplazar el servicio por medios alternativos en caso de indisponibilidad del servicio contratado dentro del plazo acordado en el plan de continuidad de la organización ([</a:t>
                      </a:r>
                      <a:r>
                        <a:rPr lang="es-ES" sz="1100" b="0" i="0" u="none" strike="noStrike" kern="1200" baseline="0" dirty="0" err="1">
                          <a:solidFill>
                            <a:schemeClr val="dk1"/>
                          </a:solidFill>
                          <a:latin typeface="+mn-lt"/>
                          <a:ea typeface="+mn-ea"/>
                          <a:cs typeface="+mn-cs"/>
                        </a:rPr>
                        <a:t>op.cont</a:t>
                      </a:r>
                      <a:r>
                        <a:rPr lang="es-ES" sz="1100" b="0" i="0" u="none" strike="noStrike" kern="1200" baseline="0" dirty="0">
                          <a:solidFill>
                            <a:schemeClr val="dk1"/>
                          </a:solidFill>
                          <a:latin typeface="+mn-lt"/>
                          <a:ea typeface="+mn-ea"/>
                          <a:cs typeface="+mn-cs"/>
                        </a:rPr>
                        <a:t>]).</a:t>
                      </a:r>
                    </a:p>
                  </a:txBody>
                  <a:tcPr marL="6350" marR="6350" marT="6350" marB="0" anchor="ctr"/>
                </a:tc>
                <a:extLst>
                  <a:ext uri="{0D108BD9-81ED-4DB2-BD59-A6C34878D82A}">
                    <a16:rowId xmlns:a16="http://schemas.microsoft.com/office/drawing/2014/main" val="10006"/>
                  </a:ext>
                </a:extLst>
              </a:tr>
            </a:tbl>
          </a:graphicData>
        </a:graphic>
      </p:graphicFrame>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856" y="163764"/>
            <a:ext cx="269557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Rectángulo"/>
          <p:cNvSpPr/>
          <p:nvPr/>
        </p:nvSpPr>
        <p:spPr>
          <a:xfrm>
            <a:off x="162434" y="1060323"/>
            <a:ext cx="6772520" cy="369332"/>
          </a:xfrm>
          <a:prstGeom prst="rect">
            <a:avLst/>
          </a:prstGeom>
        </p:spPr>
        <p:txBody>
          <a:bodyPr wrap="square">
            <a:spAutoFit/>
          </a:bodyPr>
          <a:lstStyle/>
          <a:p>
            <a:r>
              <a:rPr lang="es-ES" b="1" u="sng" dirty="0">
                <a:solidFill>
                  <a:srgbClr val="C00000"/>
                </a:solidFill>
              </a:rPr>
              <a:t>OP.EXT 1 y 2-Contratación y Gestión de Servicios Externos</a:t>
            </a:r>
            <a:endParaRPr lang="es-ES" dirty="0">
              <a:solidFill>
                <a:srgbClr val="C00000"/>
              </a:solidFill>
            </a:endParaRPr>
          </a:p>
        </p:txBody>
      </p:sp>
    </p:spTree>
    <p:extLst>
      <p:ext uri="{BB962C8B-B14F-4D97-AF65-F5344CB8AC3E}">
        <p14:creationId xmlns:p14="http://schemas.microsoft.com/office/powerpoint/2010/main" val="94201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10" name="9 Rectángulo"/>
          <p:cNvSpPr/>
          <p:nvPr/>
        </p:nvSpPr>
        <p:spPr>
          <a:xfrm>
            <a:off x="162434" y="1060323"/>
            <a:ext cx="6772520" cy="369332"/>
          </a:xfrm>
          <a:prstGeom prst="rect">
            <a:avLst/>
          </a:prstGeom>
        </p:spPr>
        <p:txBody>
          <a:bodyPr wrap="square">
            <a:spAutoFit/>
          </a:bodyPr>
          <a:lstStyle/>
          <a:p>
            <a:r>
              <a:rPr lang="es-ES" b="1" u="sng" dirty="0">
                <a:solidFill>
                  <a:srgbClr val="C00000"/>
                </a:solidFill>
              </a:rPr>
              <a:t>OP.EXT3-Medios Alternativos en Servicios Externos</a:t>
            </a:r>
            <a:endParaRPr lang="es-ES" dirty="0">
              <a:solidFill>
                <a:srgbClr val="C00000"/>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43" y="1530036"/>
            <a:ext cx="8646226" cy="458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8536" y="189983"/>
            <a:ext cx="3201013" cy="715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3646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 Conceptos Básicos DEL ENS</a:t>
            </a:r>
            <a:endParaRPr lang="en-US"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711" y="1321759"/>
            <a:ext cx="6886575"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0551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3" name="2 Rectángulo"/>
          <p:cNvSpPr/>
          <p:nvPr/>
        </p:nvSpPr>
        <p:spPr>
          <a:xfrm>
            <a:off x="166284" y="1130228"/>
            <a:ext cx="4438138" cy="369332"/>
          </a:xfrm>
          <a:prstGeom prst="rect">
            <a:avLst/>
          </a:prstGeom>
        </p:spPr>
        <p:txBody>
          <a:bodyPr wrap="none">
            <a:spAutoFit/>
          </a:bodyPr>
          <a:lstStyle/>
          <a:p>
            <a:r>
              <a:rPr lang="es-ES" b="1" u="sng" dirty="0">
                <a:solidFill>
                  <a:srgbClr val="C00000"/>
                </a:solidFill>
              </a:rPr>
              <a:t>OP.CONT1,2,3-Continuidad de Servicio</a:t>
            </a:r>
            <a:endParaRPr lang="es-ES" dirty="0">
              <a:solidFill>
                <a:srgbClr val="C00000"/>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898" y="230958"/>
            <a:ext cx="3084402" cy="71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428" y="1130228"/>
            <a:ext cx="22733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564" y="1529382"/>
            <a:ext cx="8455937" cy="481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2753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3" name="2 Rectángulo"/>
          <p:cNvSpPr/>
          <p:nvPr/>
        </p:nvSpPr>
        <p:spPr>
          <a:xfrm>
            <a:off x="166284" y="1130228"/>
            <a:ext cx="3194208" cy="369332"/>
          </a:xfrm>
          <a:prstGeom prst="rect">
            <a:avLst/>
          </a:prstGeom>
        </p:spPr>
        <p:txBody>
          <a:bodyPr wrap="none">
            <a:spAutoFit/>
          </a:bodyPr>
          <a:lstStyle/>
          <a:p>
            <a:r>
              <a:rPr lang="es-ES" b="1" u="sng" dirty="0" err="1">
                <a:solidFill>
                  <a:srgbClr val="C00000"/>
                </a:solidFill>
              </a:rPr>
              <a:t>OP.Continuidad</a:t>
            </a:r>
            <a:r>
              <a:rPr lang="es-ES" b="1" u="sng" dirty="0">
                <a:solidFill>
                  <a:srgbClr val="C00000"/>
                </a:solidFill>
              </a:rPr>
              <a:t> de Servicio</a:t>
            </a:r>
            <a:endParaRPr lang="es-ES" dirty="0">
              <a:solidFill>
                <a:srgbClr val="C00000"/>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898" y="230958"/>
            <a:ext cx="3084402" cy="71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428" y="1130228"/>
            <a:ext cx="22733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313" y="1751468"/>
            <a:ext cx="8662987" cy="450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4390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3" name="2 Rectángulo"/>
          <p:cNvSpPr/>
          <p:nvPr/>
        </p:nvSpPr>
        <p:spPr>
          <a:xfrm>
            <a:off x="166284" y="1130228"/>
            <a:ext cx="3194208" cy="369332"/>
          </a:xfrm>
          <a:prstGeom prst="rect">
            <a:avLst/>
          </a:prstGeom>
        </p:spPr>
        <p:txBody>
          <a:bodyPr wrap="none">
            <a:spAutoFit/>
          </a:bodyPr>
          <a:lstStyle/>
          <a:p>
            <a:r>
              <a:rPr lang="es-ES" b="1" u="sng" dirty="0" err="1">
                <a:solidFill>
                  <a:srgbClr val="C00000"/>
                </a:solidFill>
              </a:rPr>
              <a:t>OP.Continuidad</a:t>
            </a:r>
            <a:r>
              <a:rPr lang="es-ES" b="1" u="sng" dirty="0">
                <a:solidFill>
                  <a:srgbClr val="C00000"/>
                </a:solidFill>
              </a:rPr>
              <a:t> de Servicio</a:t>
            </a:r>
            <a:endParaRPr lang="es-ES" dirty="0">
              <a:solidFill>
                <a:srgbClr val="C00000"/>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898" y="230958"/>
            <a:ext cx="3084402" cy="71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185" y="1499560"/>
            <a:ext cx="3739081" cy="49105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69854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3" name="2 Rectángulo"/>
          <p:cNvSpPr/>
          <p:nvPr/>
        </p:nvSpPr>
        <p:spPr>
          <a:xfrm>
            <a:off x="166284" y="1130228"/>
            <a:ext cx="3194208" cy="369332"/>
          </a:xfrm>
          <a:prstGeom prst="rect">
            <a:avLst/>
          </a:prstGeom>
        </p:spPr>
        <p:txBody>
          <a:bodyPr wrap="none">
            <a:spAutoFit/>
          </a:bodyPr>
          <a:lstStyle/>
          <a:p>
            <a:r>
              <a:rPr lang="es-ES" b="1" u="sng" dirty="0" err="1">
                <a:solidFill>
                  <a:srgbClr val="C00000"/>
                </a:solidFill>
              </a:rPr>
              <a:t>OP.Continuidad</a:t>
            </a:r>
            <a:r>
              <a:rPr lang="es-ES" b="1" u="sng" dirty="0">
                <a:solidFill>
                  <a:srgbClr val="C00000"/>
                </a:solidFill>
              </a:rPr>
              <a:t> de Servicio</a:t>
            </a:r>
            <a:endParaRPr lang="es-ES" dirty="0">
              <a:solidFill>
                <a:srgbClr val="C00000"/>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536" y="189983"/>
            <a:ext cx="3201013" cy="715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597" y="1186916"/>
            <a:ext cx="21605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483" y="1675865"/>
            <a:ext cx="7883525"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284" y="4122172"/>
            <a:ext cx="258445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850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3" name="2 Rectángulo"/>
          <p:cNvSpPr/>
          <p:nvPr/>
        </p:nvSpPr>
        <p:spPr>
          <a:xfrm>
            <a:off x="166284" y="1130228"/>
            <a:ext cx="3194208" cy="369332"/>
          </a:xfrm>
          <a:prstGeom prst="rect">
            <a:avLst/>
          </a:prstGeom>
        </p:spPr>
        <p:txBody>
          <a:bodyPr wrap="none">
            <a:spAutoFit/>
          </a:bodyPr>
          <a:lstStyle/>
          <a:p>
            <a:r>
              <a:rPr lang="es-ES" b="1" u="sng" dirty="0" err="1">
                <a:solidFill>
                  <a:srgbClr val="C00000"/>
                </a:solidFill>
              </a:rPr>
              <a:t>OP.Continuidad</a:t>
            </a:r>
            <a:r>
              <a:rPr lang="es-ES" b="1" u="sng" dirty="0">
                <a:solidFill>
                  <a:srgbClr val="C00000"/>
                </a:solidFill>
              </a:rPr>
              <a:t> de Servicio</a:t>
            </a:r>
            <a:endParaRPr lang="es-ES" dirty="0">
              <a:solidFill>
                <a:srgbClr val="C00000"/>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536" y="189983"/>
            <a:ext cx="3201013" cy="715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597" y="1186916"/>
            <a:ext cx="21605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194" y="1675865"/>
            <a:ext cx="7200456" cy="454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144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08" y="94991"/>
            <a:ext cx="4101974" cy="905347"/>
          </a:xfrm>
        </p:spPr>
        <p:txBody>
          <a:bodyPr/>
          <a:lstStyle/>
          <a:p>
            <a:r>
              <a:rPr lang="es-ES" dirty="0"/>
              <a:t>III. Marco Operacional</a:t>
            </a:r>
            <a:endParaRPr lang="en-US" dirty="0"/>
          </a:p>
        </p:txBody>
      </p:sp>
      <p:sp>
        <p:nvSpPr>
          <p:cNvPr id="3" name="2 Rectángulo"/>
          <p:cNvSpPr/>
          <p:nvPr/>
        </p:nvSpPr>
        <p:spPr>
          <a:xfrm>
            <a:off x="166284" y="1130228"/>
            <a:ext cx="3194208" cy="369332"/>
          </a:xfrm>
          <a:prstGeom prst="rect">
            <a:avLst/>
          </a:prstGeom>
        </p:spPr>
        <p:txBody>
          <a:bodyPr wrap="none">
            <a:spAutoFit/>
          </a:bodyPr>
          <a:lstStyle/>
          <a:p>
            <a:r>
              <a:rPr lang="es-ES" b="1" u="sng" dirty="0" err="1">
                <a:solidFill>
                  <a:srgbClr val="C00000"/>
                </a:solidFill>
              </a:rPr>
              <a:t>OP.Continuidad</a:t>
            </a:r>
            <a:r>
              <a:rPr lang="es-ES" b="1" u="sng" dirty="0">
                <a:solidFill>
                  <a:srgbClr val="C00000"/>
                </a:solidFill>
              </a:rPr>
              <a:t> de Servicio</a:t>
            </a:r>
            <a:endParaRPr lang="es-ES" dirty="0">
              <a:solidFill>
                <a:srgbClr val="C00000"/>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536" y="189983"/>
            <a:ext cx="3201013" cy="715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597" y="1186916"/>
            <a:ext cx="21605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810" y="1712145"/>
            <a:ext cx="7405735" cy="445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72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3" name="2 Rectángulo"/>
          <p:cNvSpPr/>
          <p:nvPr/>
        </p:nvSpPr>
        <p:spPr>
          <a:xfrm>
            <a:off x="166284" y="1130228"/>
            <a:ext cx="3194208" cy="369332"/>
          </a:xfrm>
          <a:prstGeom prst="rect">
            <a:avLst/>
          </a:prstGeom>
        </p:spPr>
        <p:txBody>
          <a:bodyPr wrap="none">
            <a:spAutoFit/>
          </a:bodyPr>
          <a:lstStyle/>
          <a:p>
            <a:r>
              <a:rPr lang="es-ES" b="1" u="sng" dirty="0" err="1">
                <a:solidFill>
                  <a:srgbClr val="C00000"/>
                </a:solidFill>
              </a:rPr>
              <a:t>OP.Continuidad</a:t>
            </a:r>
            <a:r>
              <a:rPr lang="es-ES" b="1" u="sng" dirty="0">
                <a:solidFill>
                  <a:srgbClr val="C00000"/>
                </a:solidFill>
              </a:rPr>
              <a:t> de Servicio</a:t>
            </a:r>
            <a:endParaRPr lang="es-ES" dirty="0">
              <a:solidFill>
                <a:srgbClr val="C00000"/>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536" y="189983"/>
            <a:ext cx="3201013" cy="715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597" y="1186916"/>
            <a:ext cx="21605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316" y="1779693"/>
            <a:ext cx="7436212" cy="456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4860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3" name="2 Rectángulo"/>
          <p:cNvSpPr/>
          <p:nvPr/>
        </p:nvSpPr>
        <p:spPr>
          <a:xfrm>
            <a:off x="166284" y="1130228"/>
            <a:ext cx="3194208" cy="369332"/>
          </a:xfrm>
          <a:prstGeom prst="rect">
            <a:avLst/>
          </a:prstGeom>
        </p:spPr>
        <p:txBody>
          <a:bodyPr wrap="none">
            <a:spAutoFit/>
          </a:bodyPr>
          <a:lstStyle/>
          <a:p>
            <a:r>
              <a:rPr lang="es-ES" b="1" u="sng" dirty="0" err="1">
                <a:solidFill>
                  <a:srgbClr val="C00000"/>
                </a:solidFill>
              </a:rPr>
              <a:t>OP.Continuidad</a:t>
            </a:r>
            <a:r>
              <a:rPr lang="es-ES" b="1" u="sng" dirty="0">
                <a:solidFill>
                  <a:srgbClr val="C00000"/>
                </a:solidFill>
              </a:rPr>
              <a:t> de Servicio</a:t>
            </a:r>
            <a:endParaRPr lang="es-ES" dirty="0">
              <a:solidFill>
                <a:srgbClr val="C00000"/>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536" y="189983"/>
            <a:ext cx="3201013" cy="715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3003" y="1178008"/>
            <a:ext cx="21605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83" y="1566395"/>
            <a:ext cx="6289329" cy="410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9529" y="4915482"/>
            <a:ext cx="3044471" cy="1511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529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3" name="2 Rectángulo"/>
          <p:cNvSpPr/>
          <p:nvPr/>
        </p:nvSpPr>
        <p:spPr>
          <a:xfrm>
            <a:off x="166284" y="1130228"/>
            <a:ext cx="3784113" cy="646331"/>
          </a:xfrm>
          <a:prstGeom prst="rect">
            <a:avLst/>
          </a:prstGeom>
        </p:spPr>
        <p:txBody>
          <a:bodyPr wrap="none">
            <a:spAutoFit/>
          </a:bodyPr>
          <a:lstStyle/>
          <a:p>
            <a:r>
              <a:rPr lang="es-ES" b="1" u="sng" dirty="0">
                <a:solidFill>
                  <a:srgbClr val="C00000"/>
                </a:solidFill>
              </a:rPr>
              <a:t>OP.MON1-Detección de intrusión</a:t>
            </a:r>
          </a:p>
          <a:p>
            <a:endParaRPr lang="es-ES" dirty="0">
              <a:solidFill>
                <a:srgbClr val="C00000"/>
              </a:solidFill>
            </a:endParaRP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58" y="1453393"/>
            <a:ext cx="7448550"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767" y="2951430"/>
            <a:ext cx="2205904" cy="150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1856" y="163764"/>
            <a:ext cx="269557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846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3" name="2 Rectángulo"/>
          <p:cNvSpPr/>
          <p:nvPr/>
        </p:nvSpPr>
        <p:spPr>
          <a:xfrm>
            <a:off x="166284" y="1130228"/>
            <a:ext cx="3514808" cy="646331"/>
          </a:xfrm>
          <a:prstGeom prst="rect">
            <a:avLst/>
          </a:prstGeom>
        </p:spPr>
        <p:txBody>
          <a:bodyPr wrap="none">
            <a:spAutoFit/>
          </a:bodyPr>
          <a:lstStyle/>
          <a:p>
            <a:r>
              <a:rPr lang="es-ES" b="1" u="sng" dirty="0">
                <a:solidFill>
                  <a:srgbClr val="C00000"/>
                </a:solidFill>
              </a:rPr>
              <a:t>OP.MON1-Sistema de Métricas</a:t>
            </a:r>
          </a:p>
          <a:p>
            <a:endParaRPr lang="es-ES" dirty="0">
              <a:solidFill>
                <a:srgbClr val="C00000"/>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769" y="135661"/>
            <a:ext cx="26670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314" y="1453393"/>
            <a:ext cx="8040971" cy="487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219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3137" y="1121730"/>
            <a:ext cx="3203092" cy="187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n 6">
            <a:extLst>
              <a:ext uri="{FF2B5EF4-FFF2-40B4-BE49-F238E27FC236}">
                <a16:creationId xmlns:a16="http://schemas.microsoft.com/office/drawing/2014/main" id="{8063C050-82F2-43F1-8FCA-CA6859643859}"/>
              </a:ext>
            </a:extLst>
          </p:cNvPr>
          <p:cNvPicPr>
            <a:picLocks noChangeAspect="1"/>
          </p:cNvPicPr>
          <p:nvPr/>
        </p:nvPicPr>
        <p:blipFill>
          <a:blip r:embed="rId5"/>
          <a:stretch>
            <a:fillRect/>
          </a:stretch>
        </p:blipFill>
        <p:spPr>
          <a:xfrm>
            <a:off x="208509" y="1585672"/>
            <a:ext cx="5514493" cy="4051034"/>
          </a:xfrm>
          <a:prstGeom prst="rect">
            <a:avLst/>
          </a:prstGeom>
        </p:spPr>
      </p:pic>
      <p:graphicFrame>
        <p:nvGraphicFramePr>
          <p:cNvPr id="8" name="Objeto 7">
            <a:hlinkClick r:id="rId6" action="ppaction://hlinkfile"/>
            <a:extLst>
              <a:ext uri="{FF2B5EF4-FFF2-40B4-BE49-F238E27FC236}">
                <a16:creationId xmlns:a16="http://schemas.microsoft.com/office/drawing/2014/main" id="{353882D9-1429-464D-AC48-1117686C1820}"/>
              </a:ext>
            </a:extLst>
          </p:cNvPr>
          <p:cNvGraphicFramePr>
            <a:graphicFrameLocks noChangeAspect="1"/>
          </p:cNvGraphicFramePr>
          <p:nvPr>
            <p:extLst>
              <p:ext uri="{D42A27DB-BD31-4B8C-83A1-F6EECF244321}">
                <p14:modId xmlns:p14="http://schemas.microsoft.com/office/powerpoint/2010/main" val="1371876598"/>
              </p:ext>
            </p:extLst>
          </p:nvPr>
        </p:nvGraphicFramePr>
        <p:xfrm>
          <a:off x="6356407" y="3429000"/>
          <a:ext cx="1779025" cy="2266630"/>
        </p:xfrm>
        <a:graphic>
          <a:graphicData uri="http://schemas.openxmlformats.org/presentationml/2006/ole">
            <mc:AlternateContent xmlns:mc="http://schemas.openxmlformats.org/markup-compatibility/2006">
              <mc:Choice xmlns:v="urn:schemas-microsoft-com:vml" Requires="v">
                <p:oleObj spid="_x0000_s5131" name="Document" r:id="rId7" imgW="6302749" imgH="8029633" progId="Word.Document.8">
                  <p:embed/>
                </p:oleObj>
              </mc:Choice>
              <mc:Fallback>
                <p:oleObj name="Document" r:id="rId7" imgW="6302749" imgH="8029633" progId="Word.Document.8">
                  <p:embed/>
                  <p:pic>
                    <p:nvPicPr>
                      <p:cNvPr id="8" name="Objeto 7">
                        <a:hlinkClick r:id="" action="ppaction://hlinkfile"/>
                        <a:extLst>
                          <a:ext uri="{FF2B5EF4-FFF2-40B4-BE49-F238E27FC236}">
                            <a16:creationId xmlns:a16="http://schemas.microsoft.com/office/drawing/2014/main" id="{353882D9-1429-464D-AC48-1117686C1820}"/>
                          </a:ext>
                        </a:extLst>
                      </p:cNvPr>
                      <p:cNvPicPr/>
                      <p:nvPr/>
                    </p:nvPicPr>
                    <p:blipFill>
                      <a:blip r:embed="rId8"/>
                      <a:stretch>
                        <a:fillRect/>
                      </a:stretch>
                    </p:blipFill>
                    <p:spPr>
                      <a:xfrm>
                        <a:off x="6356407" y="3429000"/>
                        <a:ext cx="1779025" cy="2266630"/>
                      </a:xfrm>
                      <a:prstGeom prst="rect">
                        <a:avLst/>
                      </a:prstGeom>
                      <a:noFill/>
                      <a:ln w="12700">
                        <a:solidFill>
                          <a:schemeClr val="accent1"/>
                        </a:solidFill>
                      </a:ln>
                    </p:spPr>
                  </p:pic>
                </p:oleObj>
              </mc:Fallback>
            </mc:AlternateContent>
          </a:graphicData>
        </a:graphic>
      </p:graphicFrame>
      <p:sp>
        <p:nvSpPr>
          <p:cNvPr id="6" name="Title 1">
            <a:extLst>
              <a:ext uri="{FF2B5EF4-FFF2-40B4-BE49-F238E27FC236}">
                <a16:creationId xmlns:a16="http://schemas.microsoft.com/office/drawing/2014/main" id="{0B928484-7C4C-49DC-85E9-617AA9AA8F99}"/>
              </a:ext>
            </a:extLst>
          </p:cNvPr>
          <p:cNvSpPr>
            <a:spLocks noGrp="1"/>
          </p:cNvSpPr>
          <p:nvPr>
            <p:ph type="title"/>
          </p:nvPr>
        </p:nvSpPr>
        <p:spPr>
          <a:xfrm>
            <a:off x="172672" y="0"/>
            <a:ext cx="8716146" cy="1061159"/>
          </a:xfrm>
        </p:spPr>
        <p:txBody>
          <a:bodyPr/>
          <a:lstStyle/>
          <a:p>
            <a:r>
              <a:rPr lang="es-ES" dirty="0"/>
              <a:t>I. Conceptos Básicos DEL ENS</a:t>
            </a:r>
            <a:endParaRPr lang="en-US" dirty="0"/>
          </a:p>
        </p:txBody>
      </p:sp>
    </p:spTree>
    <p:extLst>
      <p:ext uri="{BB962C8B-B14F-4D97-AF65-F5344CB8AC3E}">
        <p14:creationId xmlns:p14="http://schemas.microsoft.com/office/powerpoint/2010/main" val="58759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III. Marco Operacional</a:t>
            </a:r>
            <a:endParaRPr lang="en-US" dirty="0"/>
          </a:p>
        </p:txBody>
      </p:sp>
      <p:sp>
        <p:nvSpPr>
          <p:cNvPr id="3" name="2 Rectángulo"/>
          <p:cNvSpPr/>
          <p:nvPr/>
        </p:nvSpPr>
        <p:spPr>
          <a:xfrm>
            <a:off x="166284" y="1130228"/>
            <a:ext cx="3514808" cy="646331"/>
          </a:xfrm>
          <a:prstGeom prst="rect">
            <a:avLst/>
          </a:prstGeom>
        </p:spPr>
        <p:txBody>
          <a:bodyPr wrap="none">
            <a:spAutoFit/>
          </a:bodyPr>
          <a:lstStyle/>
          <a:p>
            <a:r>
              <a:rPr lang="es-ES" b="1" u="sng" dirty="0">
                <a:solidFill>
                  <a:srgbClr val="C00000"/>
                </a:solidFill>
              </a:rPr>
              <a:t>OP.MON1-Sistema de Métricas</a:t>
            </a:r>
          </a:p>
          <a:p>
            <a:endParaRPr lang="es-ES" dirty="0">
              <a:solidFill>
                <a:srgbClr val="C00000"/>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769" y="135661"/>
            <a:ext cx="26670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3 Imagen">
            <a:extLst>
              <a:ext uri="{FF2B5EF4-FFF2-40B4-BE49-F238E27FC236}">
                <a16:creationId xmlns:a16="http://schemas.microsoft.com/office/drawing/2014/main" id="{36EF89D0-95C3-4980-AE56-24471DCB56B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82910" y="1776559"/>
            <a:ext cx="8166099" cy="4309915"/>
          </a:xfrm>
          <a:prstGeom prst="rect">
            <a:avLst/>
          </a:prstGeom>
          <a:noFill/>
          <a:ln>
            <a:noFill/>
          </a:ln>
        </p:spPr>
      </p:pic>
    </p:spTree>
    <p:extLst>
      <p:ext uri="{BB962C8B-B14F-4D97-AF65-F5344CB8AC3E}">
        <p14:creationId xmlns:p14="http://schemas.microsoft.com/office/powerpoint/2010/main" val="1974470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sz="2400" dirty="0"/>
              <a:t>Agenda</a:t>
            </a:r>
          </a:p>
        </p:txBody>
      </p:sp>
      <p:sp>
        <p:nvSpPr>
          <p:cNvPr id="7" name="Rounded Rectangle 3"/>
          <p:cNvSpPr/>
          <p:nvPr/>
        </p:nvSpPr>
        <p:spPr bwMode="auto">
          <a:xfrm>
            <a:off x="325747" y="2675793"/>
            <a:ext cx="8543925" cy="360000"/>
          </a:xfrm>
          <a:prstGeom prst="roundRect">
            <a:avLst>
              <a:gd name="adj" fmla="val 27536"/>
            </a:avLst>
          </a:prstGeom>
          <a:solidFill>
            <a:srgbClr val="FFFFCC"/>
          </a:solidFill>
          <a:ln w="19050">
            <a:solidFill>
              <a:srgbClr val="FFC000"/>
            </a:solidFill>
            <a:headEnd/>
            <a:tailEnd/>
          </a:ln>
          <a:effectLst/>
        </p:spPr>
        <p:style>
          <a:lnRef idx="1">
            <a:schemeClr val="accent5"/>
          </a:lnRef>
          <a:fillRef idx="3">
            <a:schemeClr val="accent5"/>
          </a:fillRef>
          <a:effectRef idx="2">
            <a:schemeClr val="accent5"/>
          </a:effectRef>
          <a:fontRef idx="minor">
            <a:schemeClr val="lt1"/>
          </a:fontRef>
        </p:style>
        <p:txBody>
          <a:bodyPr wrap="none" rtlCol="0" anchor="ctr"/>
          <a:lstStyle/>
          <a:p>
            <a:pPr algn="ctr"/>
            <a:endParaRPr lang="es-ES" dirty="0">
              <a:solidFill>
                <a:schemeClr val="bg1"/>
              </a:solidFill>
            </a:endParaRPr>
          </a:p>
        </p:txBody>
      </p:sp>
      <p:sp>
        <p:nvSpPr>
          <p:cNvPr id="6" name="Content Placeholder 5"/>
          <p:cNvSpPr>
            <a:spLocks noGrp="1"/>
          </p:cNvSpPr>
          <p:nvPr>
            <p:ph idx="1"/>
          </p:nvPr>
        </p:nvSpPr>
        <p:spPr>
          <a:xfrm>
            <a:off x="325747" y="1285875"/>
            <a:ext cx="8503920" cy="4800600"/>
          </a:xfrm>
        </p:spPr>
        <p:txBody>
          <a:bodyPr/>
          <a:lstStyle/>
          <a:p>
            <a:pPr marL="0" indent="0">
              <a:buNone/>
            </a:pPr>
            <a:r>
              <a:rPr lang="es-ES" sz="2000" b="1" dirty="0"/>
              <a:t>Contenidos del módulo </a:t>
            </a:r>
          </a:p>
          <a:p>
            <a:pPr marL="742950" lvl="1" indent="-342900">
              <a:buFont typeface="+mj-lt"/>
              <a:buAutoNum type="arabicPeriod"/>
            </a:pPr>
            <a:r>
              <a:rPr lang="es-ES" sz="1800" dirty="0"/>
              <a:t>Conceptos básicos del ENS</a:t>
            </a:r>
          </a:p>
          <a:p>
            <a:pPr marL="742950" lvl="1" indent="-342900">
              <a:buFont typeface="+mj-lt"/>
              <a:buAutoNum type="arabicPeriod"/>
            </a:pPr>
            <a:r>
              <a:rPr lang="es-ES" sz="1800" dirty="0"/>
              <a:t>Marco Organizativo de la seguridad</a:t>
            </a:r>
          </a:p>
          <a:p>
            <a:pPr marL="742950" lvl="1" indent="-342900">
              <a:buFont typeface="+mj-lt"/>
              <a:buAutoNum type="arabicPeriod"/>
            </a:pPr>
            <a:r>
              <a:rPr lang="es-ES" sz="1800" dirty="0"/>
              <a:t>Marco Operacional de la seguridad</a:t>
            </a:r>
          </a:p>
          <a:p>
            <a:pPr marL="742950" lvl="1" indent="-342900">
              <a:buFont typeface="+mj-lt"/>
              <a:buAutoNum type="arabicPeriod"/>
            </a:pPr>
            <a:r>
              <a:rPr lang="es-ES" sz="1800" dirty="0"/>
              <a:t>Medidas de Protección</a:t>
            </a:r>
          </a:p>
        </p:txBody>
      </p:sp>
    </p:spTree>
    <p:extLst>
      <p:ext uri="{BB962C8B-B14F-4D97-AF65-F5344CB8AC3E}">
        <p14:creationId xmlns:p14="http://schemas.microsoft.com/office/powerpoint/2010/main" val="1129618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462088"/>
            <a:ext cx="8772525"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36931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81" y="1615761"/>
            <a:ext cx="8754621" cy="4622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388" y="230958"/>
            <a:ext cx="2209046" cy="703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166284" y="1130229"/>
            <a:ext cx="5573614" cy="646331"/>
          </a:xfrm>
          <a:prstGeom prst="rect">
            <a:avLst/>
          </a:prstGeom>
        </p:spPr>
        <p:txBody>
          <a:bodyPr wrap="square">
            <a:spAutoFit/>
          </a:bodyPr>
          <a:lstStyle/>
          <a:p>
            <a:r>
              <a:rPr lang="es-ES" b="1" u="sng" dirty="0">
                <a:solidFill>
                  <a:srgbClr val="C00000"/>
                </a:solidFill>
              </a:rPr>
              <a:t>PROTECCIÓN DE LAS INFRAESTRUCTURAS</a:t>
            </a:r>
          </a:p>
          <a:p>
            <a:endParaRPr lang="es-ES" dirty="0">
              <a:solidFill>
                <a:srgbClr val="C00000"/>
              </a:solidFill>
            </a:endParaRPr>
          </a:p>
        </p:txBody>
      </p:sp>
    </p:spTree>
    <p:extLst>
      <p:ext uri="{BB962C8B-B14F-4D97-AF65-F5344CB8AC3E}">
        <p14:creationId xmlns:p14="http://schemas.microsoft.com/office/powerpoint/2010/main" val="2519434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06" y="1277992"/>
            <a:ext cx="7558589" cy="227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073" y="3858899"/>
            <a:ext cx="6840537" cy="220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2668" y="1765191"/>
            <a:ext cx="2206625"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1296" y="4268709"/>
            <a:ext cx="22415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9236" y="5119625"/>
            <a:ext cx="1233487"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9709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73" y="1246517"/>
            <a:ext cx="7734087" cy="215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3529" y="295581"/>
            <a:ext cx="233997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539" y="4035159"/>
            <a:ext cx="84486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3529" y="3247931"/>
            <a:ext cx="2276974" cy="70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692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273" y="293814"/>
            <a:ext cx="2771775"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98" y="1340244"/>
            <a:ext cx="8477250"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3516" y="4194458"/>
            <a:ext cx="1582761" cy="1699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24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sp>
        <p:nvSpPr>
          <p:cNvPr id="3" name="2 Rectángulo"/>
          <p:cNvSpPr/>
          <p:nvPr/>
        </p:nvSpPr>
        <p:spPr>
          <a:xfrm>
            <a:off x="251392" y="1368911"/>
            <a:ext cx="8711539" cy="2462213"/>
          </a:xfrm>
          <a:prstGeom prst="rect">
            <a:avLst/>
          </a:prstGeom>
        </p:spPr>
        <p:txBody>
          <a:bodyPr wrap="square">
            <a:spAutoFit/>
          </a:bodyPr>
          <a:lstStyle/>
          <a:p>
            <a:pPr marL="285750" indent="-285750" algn="just">
              <a:buFont typeface="Wingdings" panose="05000000000000000000" pitchFamily="2" charset="2"/>
              <a:buChar char="q"/>
            </a:pPr>
            <a:r>
              <a:rPr lang="es-ES" sz="1400" dirty="0"/>
              <a:t>Se deben definir las responsabilidades relacionadas con capa puesto de trabajo en materia de seguridad. La definición debe venir respaldada por el análisis de riesgos en la medida en que afecta a cada puesto de trabajo. </a:t>
            </a:r>
          </a:p>
          <a:p>
            <a:pPr marL="285750" indent="-285750" algn="just">
              <a:buFont typeface="Wingdings" panose="05000000000000000000" pitchFamily="2" charset="2"/>
              <a:buChar char="q"/>
            </a:pPr>
            <a:r>
              <a:rPr lang="es-ES" sz="1400" dirty="0"/>
              <a:t>Se deben definir los requisitos que deben satisfacer las personas que vayan a ocupar el puesto de trabajo, en particular en términos de confidencialidad. </a:t>
            </a:r>
          </a:p>
          <a:p>
            <a:pPr marL="285750" indent="-285750" algn="just">
              <a:buFont typeface="Wingdings" panose="05000000000000000000" pitchFamily="2" charset="2"/>
              <a:buChar char="q"/>
            </a:pPr>
            <a:r>
              <a:rPr lang="es-ES" sz="1400" dirty="0"/>
              <a:t>Se deben tener en cuenta dichos requisitos en la selección de la persona que va a ocuparlo, incluyendo la verificación de sus antecedentes laborales, formación y otras referencias dentro del marco de la ley. </a:t>
            </a:r>
          </a:p>
          <a:p>
            <a:pPr algn="just"/>
            <a:r>
              <a:rPr lang="es-ES" sz="1400" b="1" dirty="0"/>
              <a:t>Se considerará evidencia suficiente del cumplimiento de esta medida: </a:t>
            </a:r>
          </a:p>
          <a:p>
            <a:r>
              <a:rPr lang="es-ES" sz="1400" b="1" dirty="0">
                <a:solidFill>
                  <a:srgbClr val="FF9900"/>
                </a:solidFill>
              </a:rPr>
              <a:t>[MEDIO] </a:t>
            </a:r>
            <a:r>
              <a:rPr lang="es-ES" sz="1400" dirty="0"/>
              <a:t> existe un análisis de las responsabilidades de cada tipo de puesto de trabajo </a:t>
            </a:r>
          </a:p>
          <a:p>
            <a:r>
              <a:rPr lang="es-ES" sz="1400" b="1" dirty="0">
                <a:solidFill>
                  <a:srgbClr val="C00000"/>
                </a:solidFill>
              </a:rPr>
              <a:t>[ALTO] </a:t>
            </a:r>
            <a:r>
              <a:rPr lang="es-ES" sz="1400" dirty="0"/>
              <a:t> el análisis anterior es singular para cada puesto de trabajo y está formalmente aprobado según política </a:t>
            </a:r>
          </a:p>
        </p:txBody>
      </p:sp>
      <p:sp>
        <p:nvSpPr>
          <p:cNvPr id="6" name="5 Rectángulo"/>
          <p:cNvSpPr/>
          <p:nvPr/>
        </p:nvSpPr>
        <p:spPr>
          <a:xfrm>
            <a:off x="294232" y="1020840"/>
            <a:ext cx="5300810" cy="369332"/>
          </a:xfrm>
          <a:prstGeom prst="rect">
            <a:avLst/>
          </a:prstGeom>
        </p:spPr>
        <p:txBody>
          <a:bodyPr wrap="square">
            <a:spAutoFit/>
          </a:bodyPr>
          <a:lstStyle/>
          <a:p>
            <a:r>
              <a:rPr lang="es-ES" b="1" u="sng" dirty="0">
                <a:solidFill>
                  <a:srgbClr val="C00000"/>
                </a:solidFill>
              </a:rPr>
              <a:t>MP.PER1-Puesto de Trabajo</a:t>
            </a:r>
            <a:endParaRPr lang="es-ES" dirty="0">
              <a:solidFill>
                <a:srgbClr val="C00000"/>
              </a:solidFill>
            </a:endParaRPr>
          </a:p>
        </p:txBody>
      </p:sp>
      <p:sp>
        <p:nvSpPr>
          <p:cNvPr id="5" name="4 Rectángulo"/>
          <p:cNvSpPr/>
          <p:nvPr/>
        </p:nvSpPr>
        <p:spPr>
          <a:xfrm>
            <a:off x="306843" y="3905310"/>
            <a:ext cx="8600636" cy="2708434"/>
          </a:xfrm>
          <a:prstGeom prst="rect">
            <a:avLst/>
          </a:prstGeom>
        </p:spPr>
        <p:txBody>
          <a:bodyPr wrap="square">
            <a:spAutoFit/>
          </a:bodyPr>
          <a:lstStyle/>
          <a:p>
            <a:r>
              <a:rPr lang="es-ES" sz="1600" b="1" u="sng" dirty="0">
                <a:solidFill>
                  <a:srgbClr val="C00000"/>
                </a:solidFill>
              </a:rPr>
              <a:t>MP.PER2-Deberes &amp; Obligaciones</a:t>
            </a:r>
            <a:endParaRPr lang="es-ES" sz="1600" dirty="0">
              <a:solidFill>
                <a:srgbClr val="C00000"/>
              </a:solidFill>
            </a:endParaRPr>
          </a:p>
          <a:p>
            <a:pPr marL="285750" indent="-285750" algn="just">
              <a:buFont typeface="Wingdings" panose="05000000000000000000" pitchFamily="2" charset="2"/>
              <a:buChar char="q"/>
            </a:pPr>
            <a:r>
              <a:rPr lang="es-ES" sz="1400" dirty="0"/>
              <a:t>Se debe informar a cada persona relacionada con el sistema de los deberes y responsabilidades de su puesto de trabajo en materia de seguridad, incluyendo las medidas disciplinarias a que haya lugar. </a:t>
            </a:r>
          </a:p>
          <a:p>
            <a:pPr marL="285750" indent="-285750" algn="just">
              <a:buFont typeface="Wingdings" panose="05000000000000000000" pitchFamily="2" charset="2"/>
              <a:buChar char="q"/>
            </a:pPr>
            <a:r>
              <a:rPr lang="es-ES" sz="1400" dirty="0"/>
              <a:t>Es de especial relevancia el deber de confidencialidad respecto de los datos a los que tengan acceso, tanto durante el periodo durante el que estén adscritos al puesto de trabajo, como su prolongación posterior a la terminación de la función para la que tuvo acceso a la información confidencial. </a:t>
            </a:r>
          </a:p>
          <a:p>
            <a:pPr marL="285750" indent="-285750" algn="just">
              <a:buFont typeface="Wingdings" panose="05000000000000000000" pitchFamily="2" charset="2"/>
              <a:buChar char="q"/>
            </a:pPr>
            <a:r>
              <a:rPr lang="es-ES" sz="1400" dirty="0"/>
              <a:t>Se debe cubrir tanto el periodo durante el cual se desempeña el puesto como las obligaciones en caso de terminación de la asignación, incluyendo el caso de traslado a otro puesto de trabajo. </a:t>
            </a:r>
          </a:p>
          <a:p>
            <a:pPr algn="just"/>
            <a:r>
              <a:rPr lang="es-ES" sz="1400" b="1" dirty="0"/>
              <a:t>Se considerará evidencia suficiente del cumplimiento de esta medida: </a:t>
            </a:r>
          </a:p>
          <a:p>
            <a:r>
              <a:rPr lang="es-ES" sz="1400" b="1" dirty="0">
                <a:solidFill>
                  <a:srgbClr val="00B050"/>
                </a:solidFill>
              </a:rPr>
              <a:t>[BAJO ] </a:t>
            </a:r>
            <a:r>
              <a:rPr lang="es-ES" sz="1400" dirty="0">
                <a:solidFill>
                  <a:srgbClr val="00B050"/>
                </a:solidFill>
              </a:rPr>
              <a:t> </a:t>
            </a:r>
            <a:r>
              <a:rPr lang="es-ES" sz="1400" dirty="0"/>
              <a:t>acuerdos verbales</a:t>
            </a:r>
          </a:p>
          <a:p>
            <a:r>
              <a:rPr lang="es-ES" sz="1400" b="1" dirty="0">
                <a:solidFill>
                  <a:srgbClr val="FF9900"/>
                </a:solidFill>
              </a:rPr>
              <a:t>[MEDIO] </a:t>
            </a:r>
            <a:r>
              <a:rPr lang="es-ES" sz="1400" dirty="0">
                <a:solidFill>
                  <a:srgbClr val="FF9900"/>
                </a:solidFill>
              </a:rPr>
              <a:t> </a:t>
            </a:r>
            <a:r>
              <a:rPr lang="es-ES" sz="1400" dirty="0"/>
              <a:t>por escrito</a:t>
            </a:r>
          </a:p>
          <a:p>
            <a:endParaRPr lang="es-ES" sz="14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517" y="370014"/>
            <a:ext cx="2616028" cy="5048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70815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sp>
        <p:nvSpPr>
          <p:cNvPr id="3" name="2 Rectángulo"/>
          <p:cNvSpPr/>
          <p:nvPr/>
        </p:nvSpPr>
        <p:spPr>
          <a:xfrm>
            <a:off x="268491" y="1587145"/>
            <a:ext cx="4945959" cy="4524315"/>
          </a:xfrm>
          <a:prstGeom prst="rect">
            <a:avLst/>
          </a:prstGeom>
        </p:spPr>
        <p:txBody>
          <a:bodyPr wrap="square">
            <a:spAutoFit/>
          </a:bodyPr>
          <a:lstStyle/>
          <a:p>
            <a:pPr algn="just"/>
            <a:r>
              <a:rPr lang="es-ES" sz="1400" dirty="0"/>
              <a:t>Se debe concienciar regularmente al personal acerca de su papel y responsabilidad para que la seguridad del sistema alcance los niveles exigidos. </a:t>
            </a:r>
          </a:p>
          <a:p>
            <a:pPr algn="just"/>
            <a:r>
              <a:rPr lang="es-ES" sz="1400" b="1" dirty="0"/>
              <a:t>En particular hay que refrescar regularmente: </a:t>
            </a:r>
          </a:p>
          <a:p>
            <a:pPr marL="285750" indent="-285750" algn="just">
              <a:buFont typeface="Wingdings" panose="05000000000000000000" pitchFamily="2" charset="2"/>
              <a:buChar char="§"/>
            </a:pPr>
            <a:r>
              <a:rPr lang="es-ES" sz="1400" dirty="0"/>
              <a:t>La normativa de seguridad relativa al buen uso de los sistemas </a:t>
            </a:r>
          </a:p>
          <a:p>
            <a:pPr marL="285750" indent="-285750" algn="just">
              <a:buFont typeface="Wingdings" panose="05000000000000000000" pitchFamily="2" charset="2"/>
              <a:buChar char="§"/>
            </a:pPr>
            <a:r>
              <a:rPr lang="es-ES" sz="1400" dirty="0"/>
              <a:t>La identificación de incidentes, actividades o comportamientos sospechosos que deban ser reportados para su tratamiento por personal especializado </a:t>
            </a:r>
          </a:p>
          <a:p>
            <a:pPr marL="285750" indent="-285750" algn="just">
              <a:buFont typeface="Wingdings" panose="05000000000000000000" pitchFamily="2" charset="2"/>
              <a:buChar char="§"/>
            </a:pPr>
            <a:r>
              <a:rPr lang="es-ES" sz="1400" dirty="0"/>
              <a:t>El procedimiento de reporte de incidencias de seguridad, seas reales o falsas alarmas </a:t>
            </a:r>
          </a:p>
          <a:p>
            <a:pPr algn="just"/>
            <a:r>
              <a:rPr lang="es-ES" sz="1400" dirty="0"/>
              <a:t>Se considerará evidencia suficiente del cumplimiento de esta medida: </a:t>
            </a:r>
          </a:p>
          <a:p>
            <a:pPr algn="just"/>
            <a:r>
              <a:rPr lang="es-ES" sz="1400" b="1" dirty="0">
                <a:solidFill>
                  <a:srgbClr val="00B050"/>
                </a:solidFill>
              </a:rPr>
              <a:t>[BÁSICO] </a:t>
            </a:r>
            <a:r>
              <a:rPr lang="es-ES" sz="1400" dirty="0"/>
              <a:t>Todo el personal recibe inicial y regularmente información acerca de los puntos arriba descritos </a:t>
            </a:r>
          </a:p>
          <a:p>
            <a:pPr algn="just"/>
            <a:r>
              <a:rPr lang="es-ES" sz="1400" b="1" dirty="0">
                <a:solidFill>
                  <a:srgbClr val="FF9900"/>
                </a:solidFill>
              </a:rPr>
              <a:t>[MEDIO] </a:t>
            </a:r>
            <a:r>
              <a:rPr lang="es-ES" sz="1400" dirty="0"/>
              <a:t>existe un plan documentado y financiado para que esta actividad se lleve a</a:t>
            </a:r>
            <a:r>
              <a:rPr lang="es-ES" dirty="0"/>
              <a:t> cabo regularmente </a:t>
            </a:r>
          </a:p>
          <a:p>
            <a:pPr algn="just"/>
            <a:r>
              <a:rPr lang="es-ES" b="1" dirty="0">
                <a:solidFill>
                  <a:srgbClr val="C00000"/>
                </a:solidFill>
              </a:rPr>
              <a:t>[</a:t>
            </a:r>
            <a:r>
              <a:rPr lang="es-ES" sz="1400" b="1" dirty="0">
                <a:solidFill>
                  <a:srgbClr val="C00000"/>
                </a:solidFill>
              </a:rPr>
              <a:t>ALTO] </a:t>
            </a:r>
            <a:r>
              <a:rPr lang="es-ES" sz="1400" dirty="0"/>
              <a:t>existe constancia de que cada persona ha seguido el plan establecido en cada periodo temporal </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296" y="220443"/>
            <a:ext cx="2239963"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a:xfrm>
            <a:off x="166284" y="1130228"/>
            <a:ext cx="2950551" cy="646331"/>
          </a:xfrm>
          <a:prstGeom prst="rect">
            <a:avLst/>
          </a:prstGeom>
        </p:spPr>
        <p:txBody>
          <a:bodyPr wrap="none">
            <a:spAutoFit/>
          </a:bodyPr>
          <a:lstStyle/>
          <a:p>
            <a:r>
              <a:rPr lang="es-ES" b="1" u="sng" dirty="0">
                <a:solidFill>
                  <a:srgbClr val="C00000"/>
                </a:solidFill>
              </a:rPr>
              <a:t>MP.PER3-Concienciación</a:t>
            </a:r>
          </a:p>
          <a:p>
            <a:endParaRPr lang="es-ES" dirty="0">
              <a:solidFill>
                <a:srgbClr val="C00000"/>
              </a:solidFill>
            </a:endParaRPr>
          </a:p>
        </p:txBody>
      </p:sp>
      <p:graphicFrame>
        <p:nvGraphicFramePr>
          <p:cNvPr id="6" name="Objeto 5">
            <a:extLst>
              <a:ext uri="{FF2B5EF4-FFF2-40B4-BE49-F238E27FC236}">
                <a16:creationId xmlns:a16="http://schemas.microsoft.com/office/drawing/2014/main" id="{8036BD1A-0253-442E-BBE2-7F526ECABB66}"/>
              </a:ext>
            </a:extLst>
          </p:cNvPr>
          <p:cNvGraphicFramePr>
            <a:graphicFrameLocks noChangeAspect="1"/>
          </p:cNvGraphicFramePr>
          <p:nvPr>
            <p:extLst>
              <p:ext uri="{D42A27DB-BD31-4B8C-83A1-F6EECF244321}">
                <p14:modId xmlns:p14="http://schemas.microsoft.com/office/powerpoint/2010/main" val="2679245617"/>
              </p:ext>
            </p:extLst>
          </p:nvPr>
        </p:nvGraphicFramePr>
        <p:xfrm>
          <a:off x="5520329" y="1776559"/>
          <a:ext cx="3093446" cy="4054450"/>
        </p:xfrm>
        <a:graphic>
          <a:graphicData uri="http://schemas.openxmlformats.org/presentationml/2006/ole">
            <mc:AlternateContent xmlns:mc="http://schemas.openxmlformats.org/markup-compatibility/2006">
              <mc:Choice xmlns:v="urn:schemas-microsoft-com:vml" Requires="v">
                <p:oleObj spid="_x0000_s10246" name="Acrobat Document" r:id="rId5" imgW="3777856" imgH="5346331" progId="AcroExch.Document.DC">
                  <p:link updateAutomatic="1"/>
                </p:oleObj>
              </mc:Choice>
              <mc:Fallback>
                <p:oleObj name="Acrobat Document" r:id="rId5" imgW="3777856" imgH="5346331" progId="AcroExch.Document.DC">
                  <p:link updateAutomatic="1"/>
                  <p:pic>
                    <p:nvPicPr>
                      <p:cNvPr id="0" name=""/>
                      <p:cNvPicPr/>
                      <p:nvPr/>
                    </p:nvPicPr>
                    <p:blipFill>
                      <a:blip r:embed="rId6"/>
                      <a:stretch>
                        <a:fillRect/>
                      </a:stretch>
                    </p:blipFill>
                    <p:spPr>
                      <a:xfrm>
                        <a:off x="5520329" y="1776559"/>
                        <a:ext cx="3093446" cy="4054450"/>
                      </a:xfrm>
                      <a:prstGeom prst="rect">
                        <a:avLst/>
                      </a:prstGeom>
                      <a:ln w="12700">
                        <a:solidFill>
                          <a:schemeClr val="accent1"/>
                        </a:solidFill>
                      </a:ln>
                    </p:spPr>
                  </p:pic>
                </p:oleObj>
              </mc:Fallback>
            </mc:AlternateContent>
          </a:graphicData>
        </a:graphic>
      </p:graphicFrame>
    </p:spTree>
    <p:extLst>
      <p:ext uri="{BB962C8B-B14F-4D97-AF65-F5344CB8AC3E}">
        <p14:creationId xmlns:p14="http://schemas.microsoft.com/office/powerpoint/2010/main" val="3032512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sp>
        <p:nvSpPr>
          <p:cNvPr id="3" name="2 Rectángulo"/>
          <p:cNvSpPr/>
          <p:nvPr/>
        </p:nvSpPr>
        <p:spPr>
          <a:xfrm>
            <a:off x="251393" y="1368911"/>
            <a:ext cx="6966188" cy="3539430"/>
          </a:xfrm>
          <a:prstGeom prst="rect">
            <a:avLst/>
          </a:prstGeom>
        </p:spPr>
        <p:txBody>
          <a:bodyPr wrap="square">
            <a:spAutoFit/>
          </a:bodyPr>
          <a:lstStyle/>
          <a:p>
            <a:pPr algn="just"/>
            <a:r>
              <a:rPr lang="es-ES" sz="1400" dirty="0"/>
              <a:t>Se debe formar regularmente a las personas en aquellas técnicas que requieran para el desempeño de sus funciones. Es de destacar, sin perjuicio de otros aspectos: </a:t>
            </a:r>
          </a:p>
          <a:p>
            <a:pPr marL="285750" indent="-285750" algn="just">
              <a:buFont typeface="Wingdings" panose="05000000000000000000" pitchFamily="2" charset="2"/>
              <a:buChar char="§"/>
            </a:pPr>
            <a:r>
              <a:rPr lang="es-ES" sz="1400" dirty="0"/>
              <a:t>configuración de sistemas </a:t>
            </a:r>
          </a:p>
          <a:p>
            <a:pPr marL="285750" indent="-285750" algn="just">
              <a:buFont typeface="Wingdings" panose="05000000000000000000" pitchFamily="2" charset="2"/>
              <a:buChar char="§"/>
            </a:pPr>
            <a:r>
              <a:rPr lang="es-ES" sz="1400" dirty="0"/>
              <a:t>gestión de incidencias </a:t>
            </a:r>
          </a:p>
          <a:p>
            <a:pPr marL="285750" indent="-285750" algn="just">
              <a:buFont typeface="Wingdings" panose="05000000000000000000" pitchFamily="2" charset="2"/>
              <a:buChar char="§"/>
            </a:pPr>
            <a:r>
              <a:rPr lang="es-ES" sz="1400" dirty="0"/>
              <a:t>procedimientos relativos a sus funciones </a:t>
            </a:r>
          </a:p>
          <a:p>
            <a:pPr algn="just"/>
            <a:r>
              <a:rPr lang="es-ES" sz="1400" dirty="0"/>
              <a:t>La formación debe actualizarse cada vez que cambian los componentes del sistema de información, introduciéndose nuevos equipos, nuevo software, nuevas instalaciones, etc. </a:t>
            </a:r>
          </a:p>
          <a:p>
            <a:pPr algn="just"/>
            <a:r>
              <a:rPr lang="es-ES" sz="1400" b="1" dirty="0"/>
              <a:t>Se considerará evidencia suficiente del cumplimiento de esta medida: </a:t>
            </a:r>
          </a:p>
          <a:p>
            <a:pPr algn="just"/>
            <a:r>
              <a:rPr lang="es-ES" sz="1400" b="1" dirty="0">
                <a:solidFill>
                  <a:srgbClr val="00B050"/>
                </a:solidFill>
              </a:rPr>
              <a:t>[BÁSICO] </a:t>
            </a:r>
            <a:r>
              <a:rPr lang="es-ES" sz="1400" dirty="0"/>
              <a:t>todo el personal recibe inicial y regularmente formación acerca de los puntos arriba descritos </a:t>
            </a:r>
          </a:p>
          <a:p>
            <a:pPr algn="just"/>
            <a:r>
              <a:rPr lang="es-ES" sz="1400" b="1" dirty="0">
                <a:solidFill>
                  <a:srgbClr val="FF9900"/>
                </a:solidFill>
              </a:rPr>
              <a:t>[MEDIO] </a:t>
            </a:r>
            <a:r>
              <a:rPr lang="es-ES" sz="1400" dirty="0"/>
              <a:t>existe un plan documentado y financiado para que esta actividad se lleve a cabo regularmente, explicitando qué puestos deben recibir qué formación y con qué regularidad </a:t>
            </a:r>
          </a:p>
          <a:p>
            <a:pPr algn="just"/>
            <a:r>
              <a:rPr lang="es-ES" sz="1400" b="1" dirty="0">
                <a:solidFill>
                  <a:srgbClr val="C00000"/>
                </a:solidFill>
              </a:rPr>
              <a:t>[ALTO] </a:t>
            </a:r>
            <a:r>
              <a:rPr lang="es-ES" sz="1400" dirty="0"/>
              <a:t>existe constancia de que cada persona ha seguido el plan establecido en cada periodo temporal </a:t>
            </a:r>
          </a:p>
        </p:txBody>
      </p:sp>
      <p:sp>
        <p:nvSpPr>
          <p:cNvPr id="6" name="5 Rectángulo"/>
          <p:cNvSpPr/>
          <p:nvPr/>
        </p:nvSpPr>
        <p:spPr>
          <a:xfrm>
            <a:off x="294232" y="1020840"/>
            <a:ext cx="2424766" cy="646331"/>
          </a:xfrm>
          <a:prstGeom prst="rect">
            <a:avLst/>
          </a:prstGeom>
        </p:spPr>
        <p:txBody>
          <a:bodyPr wrap="none">
            <a:spAutoFit/>
          </a:bodyPr>
          <a:lstStyle/>
          <a:p>
            <a:r>
              <a:rPr lang="es-ES" b="1" u="sng" dirty="0">
                <a:solidFill>
                  <a:srgbClr val="C00000"/>
                </a:solidFill>
              </a:rPr>
              <a:t>MP.PER4-Formación</a:t>
            </a:r>
          </a:p>
          <a:p>
            <a:endParaRPr lang="es-ES" dirty="0">
              <a:solidFill>
                <a:srgbClr val="C00000"/>
              </a:solidFill>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5099" y="1650519"/>
            <a:ext cx="2093302" cy="774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1565" y="2856400"/>
            <a:ext cx="1416836" cy="1416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188018" y="4981184"/>
            <a:ext cx="6896806" cy="1200329"/>
          </a:xfrm>
          <a:prstGeom prst="rect">
            <a:avLst/>
          </a:prstGeom>
        </p:spPr>
        <p:txBody>
          <a:bodyPr wrap="square">
            <a:spAutoFit/>
          </a:bodyPr>
          <a:lstStyle/>
          <a:p>
            <a:r>
              <a:rPr lang="es-ES" sz="1600" b="1" u="sng" dirty="0">
                <a:solidFill>
                  <a:srgbClr val="C00000"/>
                </a:solidFill>
              </a:rPr>
              <a:t>MP.PER5-Personal Alternativo (Solo para Disponibilidad ALTA)</a:t>
            </a:r>
          </a:p>
          <a:p>
            <a:pPr marL="285750" indent="-285750" algn="just">
              <a:buFont typeface="Wingdings" panose="05000000000000000000" pitchFamily="2" charset="2"/>
              <a:buChar char="§"/>
            </a:pPr>
            <a:r>
              <a:rPr lang="es-ES" sz="1400" dirty="0"/>
              <a:t>Se debe prever la existencia de otras personas que se puedan hacer cargo de las funciones en caso de indisponibilidad del personal habitual. </a:t>
            </a:r>
          </a:p>
          <a:p>
            <a:pPr marL="285750" indent="-285750" algn="just">
              <a:buFont typeface="Wingdings" panose="05000000000000000000" pitchFamily="2" charset="2"/>
              <a:buChar char="§"/>
            </a:pPr>
            <a:r>
              <a:rPr lang="es-ES" sz="1400" dirty="0"/>
              <a:t>El plan de utilización de personal alternativo se vertebra dentro del plan de continuidad de la organización, incluyéndose en las pruebas periódicas. </a:t>
            </a:r>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1296" y="220443"/>
            <a:ext cx="2239963"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520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72" y="0"/>
            <a:ext cx="8716146" cy="1061159"/>
          </a:xfrm>
        </p:spPr>
        <p:txBody>
          <a:bodyPr/>
          <a:lstStyle/>
          <a:p>
            <a:r>
              <a:rPr lang="es-ES" dirty="0"/>
              <a:t>I. Conceptos Básicos DEL ENS</a:t>
            </a:r>
            <a:endParaRPr lang="en-US" dirty="0"/>
          </a:p>
        </p:txBody>
      </p:sp>
      <p:sp>
        <p:nvSpPr>
          <p:cNvPr id="7" name="6 Rectángulo"/>
          <p:cNvSpPr/>
          <p:nvPr/>
        </p:nvSpPr>
        <p:spPr>
          <a:xfrm>
            <a:off x="244444" y="1291855"/>
            <a:ext cx="8510257" cy="2308324"/>
          </a:xfrm>
          <a:prstGeom prst="rect">
            <a:avLst/>
          </a:prstGeom>
        </p:spPr>
        <p:txBody>
          <a:bodyPr wrap="square">
            <a:spAutoFit/>
          </a:bodyPr>
          <a:lstStyle/>
          <a:p>
            <a:pPr marL="342900" indent="-342900" algn="just">
              <a:buFont typeface="Wingdings" panose="05000000000000000000" pitchFamily="2" charset="2"/>
              <a:buChar char="q"/>
            </a:pPr>
            <a:r>
              <a:rPr lang="es-ES_tradnl" sz="1600" b="1" dirty="0"/>
              <a:t>La valoración debe ser efectuada por ‘negocio’, no por personal técnico</a:t>
            </a:r>
            <a:r>
              <a:rPr lang="es-ES_tradnl" sz="1600" dirty="0"/>
              <a:t>, y para que sea lo más objetivo posible, se basará en una serie de cuestionarios (uno por cada dimensión de seguridad) con diferentes preguntas y opciones de respuesta.</a:t>
            </a:r>
          </a:p>
          <a:p>
            <a:pPr marL="342900" indent="-342900" algn="just">
              <a:buFont typeface="Wingdings" panose="05000000000000000000" pitchFamily="2" charset="2"/>
              <a:buChar char="q"/>
            </a:pPr>
            <a:r>
              <a:rPr lang="es-ES_tradnl" sz="1600" b="1" dirty="0"/>
              <a:t>Una sola respuesta del tipo 1 en un cuestionario, ya implica una calificación ALTA </a:t>
            </a:r>
            <a:r>
              <a:rPr lang="es-ES_tradnl" sz="1600" dirty="0"/>
              <a:t>en la dimensión valorada, aunque el resto sean inferiores, y lo mismo sucede en el caso de respuestas del tipo 2 (MEDIA).</a:t>
            </a:r>
            <a:endParaRPr lang="es-ES" sz="1600" dirty="0"/>
          </a:p>
          <a:p>
            <a:pPr marL="342900" indent="-342900" algn="just">
              <a:buFont typeface="Wingdings" panose="05000000000000000000" pitchFamily="2" charset="2"/>
              <a:buChar char="q"/>
            </a:pPr>
            <a:r>
              <a:rPr lang="es-ES_tradnl" sz="1600" dirty="0"/>
              <a:t>La categoría final del sistema de información vendrá determinada por la dimensión con mayor valor, por tanto, </a:t>
            </a:r>
            <a:r>
              <a:rPr lang="es-ES_tradnl" sz="1600" b="1" dirty="0"/>
              <a:t>una sola respuesta de tipo 1 en cualquiera de las 5 dimensiones valoradas, ya implica que el S.I. en cuestión tendrá categoría ALTA.</a:t>
            </a:r>
            <a:endParaRPr lang="es-ES" sz="1600" b="1" dirty="0"/>
          </a:p>
        </p:txBody>
      </p:sp>
      <p:sp>
        <p:nvSpPr>
          <p:cNvPr id="8" name="7 Rectángulo"/>
          <p:cNvSpPr/>
          <p:nvPr/>
        </p:nvSpPr>
        <p:spPr>
          <a:xfrm>
            <a:off x="244444" y="4963538"/>
            <a:ext cx="3392463" cy="677108"/>
          </a:xfrm>
          <a:prstGeom prst="rect">
            <a:avLst/>
          </a:prstGeom>
        </p:spPr>
        <p:txBody>
          <a:bodyPr wrap="square">
            <a:spAutoFit/>
          </a:bodyPr>
          <a:lstStyle/>
          <a:p>
            <a:r>
              <a:rPr lang="es-ES_tradnl" b="1" dirty="0">
                <a:solidFill>
                  <a:srgbClr val="0070C0"/>
                </a:solidFill>
              </a:rPr>
              <a:t>Formulario ENS para valorar la Confidencialidad de un S.I</a:t>
            </a:r>
            <a:r>
              <a:rPr lang="es-ES_tradnl" b="1" dirty="0"/>
              <a:t>.</a:t>
            </a:r>
            <a:endParaRPr lang="es-ES" dirty="0"/>
          </a:p>
        </p:txBody>
      </p:sp>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3983524" y="3706764"/>
            <a:ext cx="4544840" cy="2513547"/>
          </a:xfrm>
          <a:prstGeom prst="rect">
            <a:avLst/>
          </a:prstGeom>
          <a:noFill/>
          <a:ln>
            <a:solidFill>
              <a:srgbClr val="002060"/>
            </a:solidFill>
          </a:ln>
        </p:spPr>
      </p:pic>
    </p:spTree>
    <p:extLst>
      <p:ext uri="{BB962C8B-B14F-4D97-AF65-F5344CB8AC3E}">
        <p14:creationId xmlns:p14="http://schemas.microsoft.com/office/powerpoint/2010/main" val="4127617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80" y="1615005"/>
            <a:ext cx="862965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374" y="1151823"/>
            <a:ext cx="2276003" cy="657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054" y="4860244"/>
            <a:ext cx="85915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3322" y="4430644"/>
            <a:ext cx="2844108" cy="57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166284" y="1130228"/>
            <a:ext cx="1616853" cy="646331"/>
          </a:xfrm>
          <a:prstGeom prst="rect">
            <a:avLst/>
          </a:prstGeom>
        </p:spPr>
        <p:txBody>
          <a:bodyPr wrap="none">
            <a:spAutoFit/>
          </a:bodyPr>
          <a:lstStyle/>
          <a:p>
            <a:r>
              <a:rPr lang="es-ES" b="1" u="sng" dirty="0">
                <a:solidFill>
                  <a:srgbClr val="C00000"/>
                </a:solidFill>
              </a:rPr>
              <a:t>MP.EQUIPOS</a:t>
            </a:r>
          </a:p>
          <a:p>
            <a:endParaRPr lang="es-ES" dirty="0">
              <a:solidFill>
                <a:srgbClr val="C00000"/>
              </a:solidFill>
            </a:endParaRPr>
          </a:p>
        </p:txBody>
      </p:sp>
    </p:spTree>
    <p:extLst>
      <p:ext uri="{BB962C8B-B14F-4D97-AF65-F5344CB8AC3E}">
        <p14:creationId xmlns:p14="http://schemas.microsoft.com/office/powerpoint/2010/main" val="3703627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01" y="1204112"/>
            <a:ext cx="8181927" cy="3927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2896" y="4723756"/>
            <a:ext cx="1981962" cy="1677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994" y="228553"/>
            <a:ext cx="2524125"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9047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84" y="1551020"/>
            <a:ext cx="6751008" cy="466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757" y="1350570"/>
            <a:ext cx="205740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2212" y="5613149"/>
            <a:ext cx="2341788" cy="78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66284" y="1130228"/>
            <a:ext cx="2902841" cy="646331"/>
          </a:xfrm>
          <a:prstGeom prst="rect">
            <a:avLst/>
          </a:prstGeom>
        </p:spPr>
        <p:txBody>
          <a:bodyPr wrap="square">
            <a:spAutoFit/>
          </a:bodyPr>
          <a:lstStyle/>
          <a:p>
            <a:r>
              <a:rPr lang="es-ES" b="1" u="sng" dirty="0">
                <a:solidFill>
                  <a:srgbClr val="C00000"/>
                </a:solidFill>
              </a:rPr>
              <a:t>MP.COMUNICACIONES</a:t>
            </a:r>
          </a:p>
          <a:p>
            <a:endParaRPr lang="es-ES" dirty="0">
              <a:solidFill>
                <a:srgbClr val="C00000"/>
              </a:solidFill>
            </a:endParaRPr>
          </a:p>
        </p:txBody>
      </p:sp>
    </p:spTree>
    <p:extLst>
      <p:ext uri="{BB962C8B-B14F-4D97-AF65-F5344CB8AC3E}">
        <p14:creationId xmlns:p14="http://schemas.microsoft.com/office/powerpoint/2010/main" val="1468025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660" y="314278"/>
            <a:ext cx="2892521"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246" y="1367119"/>
            <a:ext cx="8451347" cy="37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3992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graphicFrame>
        <p:nvGraphicFramePr>
          <p:cNvPr id="6" name="5 Tabla"/>
          <p:cNvGraphicFramePr>
            <a:graphicFrameLocks noGrp="1"/>
          </p:cNvGraphicFramePr>
          <p:nvPr>
            <p:extLst>
              <p:ext uri="{D42A27DB-BD31-4B8C-83A1-F6EECF244321}">
                <p14:modId xmlns:p14="http://schemas.microsoft.com/office/powerpoint/2010/main" val="2775615581"/>
              </p:ext>
            </p:extLst>
          </p:nvPr>
        </p:nvGraphicFramePr>
        <p:xfrm>
          <a:off x="144856" y="1288360"/>
          <a:ext cx="8611167" cy="3403299"/>
        </p:xfrm>
        <a:graphic>
          <a:graphicData uri="http://schemas.openxmlformats.org/drawingml/2006/table">
            <a:tbl>
              <a:tblPr firstRow="1" bandRow="1">
                <a:tableStyleId>{5C22544A-7EE6-4342-B048-85BDC9FD1C3A}</a:tableStyleId>
              </a:tblPr>
              <a:tblGrid>
                <a:gridCol w="3186820">
                  <a:extLst>
                    <a:ext uri="{9D8B030D-6E8A-4147-A177-3AD203B41FA5}">
                      <a16:colId xmlns:a16="http://schemas.microsoft.com/office/drawing/2014/main" val="20000"/>
                    </a:ext>
                  </a:extLst>
                </a:gridCol>
                <a:gridCol w="5424347">
                  <a:extLst>
                    <a:ext uri="{9D8B030D-6E8A-4147-A177-3AD203B41FA5}">
                      <a16:colId xmlns:a16="http://schemas.microsoft.com/office/drawing/2014/main" val="20001"/>
                    </a:ext>
                  </a:extLst>
                </a:gridCol>
              </a:tblGrid>
              <a:tr h="312007">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577429">
                <a:tc>
                  <a:txBody>
                    <a:bodyPr/>
                    <a:lstStyle/>
                    <a:p>
                      <a:pPr algn="just" fontAlgn="ctr"/>
                      <a:r>
                        <a:rPr lang="es-ES" sz="1100" b="1" i="0" u="none" strike="noStrike" dirty="0">
                          <a:solidFill>
                            <a:srgbClr val="000000"/>
                          </a:solidFill>
                          <a:effectLst/>
                          <a:latin typeface="Tahoma"/>
                        </a:rPr>
                        <a:t>¿Dispone de cortafuegos que separe la red interna del exterior, sólo deja transitar los flujos previamente autorizados?</a:t>
                      </a:r>
                      <a:br>
                        <a:rPr lang="es-ES" sz="1100" b="1" i="0" u="none" strike="noStrike" dirty="0">
                          <a:solidFill>
                            <a:srgbClr val="000000"/>
                          </a:solidFill>
                          <a:effectLst/>
                          <a:latin typeface="Tahoma"/>
                        </a:rPr>
                      </a:br>
                      <a:endParaRPr lang="es-ES" sz="1100" b="1" i="0" u="none" strike="noStrike" dirty="0">
                        <a:solidFill>
                          <a:srgbClr val="000000"/>
                        </a:solidFill>
                        <a:effectLst/>
                        <a:latin typeface="Tahoma"/>
                      </a:endParaRPr>
                    </a:p>
                  </a:txBody>
                  <a:tcPr marL="6350" marR="6350" marT="6350" marB="0"/>
                </a:tc>
                <a:tc>
                  <a:txBody>
                    <a:bodyPr/>
                    <a:lstStyle/>
                    <a:p>
                      <a:pPr algn="just" fontAlgn="ctr"/>
                      <a:r>
                        <a:rPr lang="es-ES" sz="1100" b="0" i="0" u="none" strike="noStrike" dirty="0">
                          <a:solidFill>
                            <a:srgbClr val="000000"/>
                          </a:solidFill>
                          <a:effectLst/>
                          <a:latin typeface="Tahoma"/>
                        </a:rPr>
                        <a:t>Dispone de un perímetro concreto, delimitado y acotado, reflejado en la arquitectura del sistema ([op.pl.2]). Todo el tráfico con el exterior pasa a través del cortafuegos. Sólo se permite el tráfico que ha sido previamente autorizado. </a:t>
                      </a:r>
                    </a:p>
                  </a:txBody>
                  <a:tcPr marL="6350" marR="6350" marT="6350" marB="0"/>
                </a:tc>
                <a:extLst>
                  <a:ext uri="{0D108BD9-81ED-4DB2-BD59-A6C34878D82A}">
                    <a16:rowId xmlns:a16="http://schemas.microsoft.com/office/drawing/2014/main" val="10001"/>
                  </a:ext>
                </a:extLst>
              </a:tr>
              <a:tr h="434426">
                <a:tc>
                  <a:txBody>
                    <a:bodyPr/>
                    <a:lstStyle/>
                    <a:p>
                      <a:pPr algn="just" fontAlgn="ctr"/>
                      <a:r>
                        <a:rPr lang="es-ES" sz="1100" b="1" i="0" u="none" strike="noStrike" dirty="0">
                          <a:solidFill>
                            <a:srgbClr val="000000"/>
                          </a:solidFill>
                          <a:effectLst/>
                          <a:latin typeface="Tahoma"/>
                        </a:rPr>
                        <a:t>¿El sistema de contrafuegos constará de dos o más equipos de diferente fabricante dispuestos en cascada? </a:t>
                      </a:r>
                    </a:p>
                  </a:txBody>
                  <a:tcPr marL="6350" marR="6350" marT="6350" marB="0"/>
                </a:tc>
                <a:tc>
                  <a:txBody>
                    <a:bodyPr/>
                    <a:lstStyle/>
                    <a:p>
                      <a:pPr algn="just" fontAlgn="ctr"/>
                      <a:r>
                        <a:rPr lang="es-ES" sz="1100" b="0" i="0" u="none" strike="noStrike" dirty="0">
                          <a:solidFill>
                            <a:srgbClr val="000000"/>
                          </a:solidFill>
                          <a:effectLst/>
                          <a:latin typeface="Tahoma"/>
                        </a:rPr>
                        <a:t>Dicha política o normativa indica que se cuenta con dos o más equipos de diferente fabricante dispuestos en cascada. </a:t>
                      </a:r>
                    </a:p>
                  </a:txBody>
                  <a:tcPr marL="6350" marR="6350" marT="6350" marB="0"/>
                </a:tc>
                <a:extLst>
                  <a:ext uri="{0D108BD9-81ED-4DB2-BD59-A6C34878D82A}">
                    <a16:rowId xmlns:a16="http://schemas.microsoft.com/office/drawing/2014/main" val="10002"/>
                  </a:ext>
                </a:extLst>
              </a:tr>
              <a:tr h="863435">
                <a:tc>
                  <a:txBody>
                    <a:bodyPr/>
                    <a:lstStyle/>
                    <a:p>
                      <a:pPr algn="just" fontAlgn="ctr"/>
                      <a:r>
                        <a:rPr lang="es-ES" sz="1100" b="1" i="0" u="none" strike="noStrike" dirty="0">
                          <a:solidFill>
                            <a:srgbClr val="000000"/>
                          </a:solidFill>
                          <a:effectLst/>
                          <a:latin typeface="Tahoma"/>
                        </a:rPr>
                        <a:t>¿Se emplean redes privadas virtuales cuando la comunicación discurre por redes fuera del propio dominio de seguridad? ¿Emplean algoritmos acreditados por el CCN?</a:t>
                      </a:r>
                    </a:p>
                  </a:txBody>
                  <a:tcPr marL="6350" marR="6350" marT="6350" marB="0"/>
                </a:tc>
                <a:tc>
                  <a:txBody>
                    <a:bodyPr/>
                    <a:lstStyle/>
                    <a:p>
                      <a:pPr algn="just" fontAlgn="ctr"/>
                      <a:r>
                        <a:rPr lang="es-ES" sz="1100" b="0" i="0" u="none" strike="noStrike" dirty="0">
                          <a:solidFill>
                            <a:srgbClr val="000000"/>
                          </a:solidFill>
                          <a:effectLst/>
                          <a:latin typeface="Tahoma"/>
                        </a:rPr>
                        <a:t>Dispone de una política o normativa documentada que indica que las comunicaciones que discurren por redes fuera del propio dominio de seguridad utilizan VPN con métodos criptográficos que garanticen la confidencialidad de la información transmitida. Dispone de un inventario de conexiones que discurren por redes fuera del propio dominio de seguridad. Consultar el mecanismo VPN utilizado.</a:t>
                      </a:r>
                      <a:r>
                        <a:rPr lang="es-ES" sz="1100" b="0" i="0" u="none" strike="noStrike" baseline="0" dirty="0">
                          <a:solidFill>
                            <a:srgbClr val="000000"/>
                          </a:solidFill>
                          <a:effectLst/>
                          <a:latin typeface="Tahoma"/>
                        </a:rPr>
                        <a:t> </a:t>
                      </a:r>
                      <a:br>
                        <a:rPr lang="es-ES" sz="1100" b="0" i="0" u="none" strike="noStrike" dirty="0">
                          <a:solidFill>
                            <a:srgbClr val="000000"/>
                          </a:solidFill>
                          <a:effectLst/>
                          <a:latin typeface="Tahoma"/>
                        </a:rPr>
                      </a:br>
                      <a:endParaRPr lang="es-ES" sz="1100" b="0" i="0" u="none" strike="noStrike" dirty="0">
                        <a:solidFill>
                          <a:srgbClr val="000000"/>
                        </a:solidFill>
                        <a:effectLst/>
                        <a:latin typeface="Tahoma"/>
                      </a:endParaRPr>
                    </a:p>
                  </a:txBody>
                  <a:tcPr marL="6350" marR="6350" marT="6350" marB="0"/>
                </a:tc>
                <a:extLst>
                  <a:ext uri="{0D108BD9-81ED-4DB2-BD59-A6C34878D82A}">
                    <a16:rowId xmlns:a16="http://schemas.microsoft.com/office/drawing/2014/main" val="10004"/>
                  </a:ext>
                </a:extLst>
              </a:tr>
              <a:tr h="839169">
                <a:tc>
                  <a:txBody>
                    <a:bodyPr/>
                    <a:lstStyle/>
                    <a:p>
                      <a:pPr algn="just" fontAlgn="ctr"/>
                      <a:r>
                        <a:rPr lang="es-ES" sz="1100" b="1" i="0" u="none" strike="noStrike" dirty="0">
                          <a:solidFill>
                            <a:srgbClr val="000000"/>
                          </a:solidFill>
                          <a:effectLst/>
                          <a:latin typeface="Tahoma"/>
                        </a:rPr>
                        <a:t>Emplean algoritmos acreditados por el CCN? </a:t>
                      </a:r>
                    </a:p>
                  </a:txBody>
                  <a:tcPr marL="6350" marR="6350" marT="6350" marB="0" anchor="ctr"/>
                </a:tc>
                <a:tc>
                  <a:txBody>
                    <a:bodyPr/>
                    <a:lstStyle/>
                    <a:p>
                      <a:pPr algn="just" fontAlgn="ctr"/>
                      <a:r>
                        <a:rPr lang="es-ES" sz="1100" b="0" i="0" u="none" strike="noStrike" dirty="0">
                          <a:solidFill>
                            <a:srgbClr val="000000"/>
                          </a:solidFill>
                          <a:effectLst/>
                          <a:latin typeface="Tahoma"/>
                        </a:rPr>
                        <a:t>Dispone de un inventario de algoritmos criptográficos empleados. Los algoritmos criptográficos han sido acreditados por el CCN.</a:t>
                      </a:r>
                    </a:p>
                  </a:txBody>
                  <a:tcPr marL="6350" marR="6350" marT="635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94609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528" y="203652"/>
            <a:ext cx="20859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228597" y="4766435"/>
            <a:ext cx="8569106" cy="1600438"/>
          </a:xfrm>
          <a:prstGeom prst="rect">
            <a:avLst/>
          </a:prstGeom>
        </p:spPr>
        <p:txBody>
          <a:bodyPr wrap="square">
            <a:spAutoFit/>
          </a:bodyPr>
          <a:lstStyle/>
          <a:p>
            <a:pPr marL="285750" indent="-285750" algn="just">
              <a:buFont typeface="Wingdings" panose="05000000000000000000" pitchFamily="2" charset="2"/>
              <a:buChar char="q"/>
            </a:pPr>
            <a:r>
              <a:rPr lang="es-ES" sz="1400" dirty="0"/>
              <a:t>Se debe prever medios alternativos de comunicación para el caso de que fallen los medios habituales. Estos medios alternativos deben proporcionar las mismas garantías de seguridad que los medios habituales. y deberá establecerse un tiempo máximo de entrada en funcionamiento.</a:t>
            </a:r>
          </a:p>
          <a:p>
            <a:pPr algn="just"/>
            <a:endParaRPr lang="es-ES" sz="1400" dirty="0"/>
          </a:p>
          <a:p>
            <a:pPr marL="285750" indent="-285750" algn="just">
              <a:buFont typeface="Wingdings" panose="05000000000000000000" pitchFamily="2" charset="2"/>
              <a:buChar char="q"/>
            </a:pPr>
            <a:r>
              <a:rPr lang="es-ES" sz="1400" dirty="0"/>
              <a:t>En todo caso el tiempo de entrada en servicio debe estar respaldado por un análisis de impacto [op.cont.1], ser parte del plan de continuidad probado [op.cont.2] y ser objeto de pruebas regulares para validar la viabilidad del plan [op.cont.3] </a:t>
            </a:r>
          </a:p>
        </p:txBody>
      </p:sp>
      <p:sp>
        <p:nvSpPr>
          <p:cNvPr id="7" name="6 Rectángulo"/>
          <p:cNvSpPr/>
          <p:nvPr/>
        </p:nvSpPr>
        <p:spPr>
          <a:xfrm>
            <a:off x="258022" y="1501861"/>
            <a:ext cx="8569106" cy="2893100"/>
          </a:xfrm>
          <a:prstGeom prst="rect">
            <a:avLst/>
          </a:prstGeom>
        </p:spPr>
        <p:txBody>
          <a:bodyPr wrap="square">
            <a:spAutoFit/>
          </a:bodyPr>
          <a:lstStyle/>
          <a:p>
            <a:pPr marL="285750" indent="-285750" algn="just">
              <a:buFont typeface="Wingdings" panose="05000000000000000000" pitchFamily="2" charset="2"/>
              <a:buChar char="q"/>
            </a:pPr>
            <a:r>
              <a:rPr lang="es-ES" sz="1400" dirty="0"/>
              <a:t>La segregación de redes acota el acceso a la información y acota la propagación de los incidentes de seguridad que quedan restringidos al entorno donde ocurren. </a:t>
            </a:r>
          </a:p>
          <a:p>
            <a:pPr marL="285750" indent="-285750" algn="just">
              <a:buFont typeface="Wingdings" panose="05000000000000000000" pitchFamily="2" charset="2"/>
              <a:buChar char="q"/>
            </a:pPr>
            <a:r>
              <a:rPr lang="es-ES" sz="1400" dirty="0"/>
              <a:t>Se debe segmentar la red de forma que haya:</a:t>
            </a:r>
          </a:p>
          <a:p>
            <a:pPr marL="742950" lvl="1" indent="-285750" algn="just">
              <a:buFont typeface="Wingdings" panose="05000000000000000000" pitchFamily="2" charset="2"/>
              <a:buChar char="§"/>
            </a:pPr>
            <a:r>
              <a:rPr lang="es-ES" sz="1400" dirty="0"/>
              <a:t>control (de entrada) de los usuarios que pueden trabajar en cada segmento, en particular si el acceso se realiza desde el exterior del segmento.</a:t>
            </a:r>
          </a:p>
          <a:p>
            <a:pPr marL="742950" lvl="1" indent="-285750" algn="just">
              <a:buFont typeface="Wingdings" panose="05000000000000000000" pitchFamily="2" charset="2"/>
              <a:buChar char="§"/>
            </a:pPr>
            <a:r>
              <a:rPr lang="es-ES" sz="1400" dirty="0"/>
              <a:t>control (de salida) de la información disponible en cada segmento </a:t>
            </a:r>
          </a:p>
          <a:p>
            <a:pPr marL="742950" lvl="1" indent="-285750" algn="just">
              <a:buFont typeface="Wingdings" panose="05000000000000000000" pitchFamily="2" charset="2"/>
              <a:buChar char="§"/>
            </a:pPr>
            <a:r>
              <a:rPr lang="es-ES" sz="1400" dirty="0"/>
              <a:t>control (de entrada) de las aplicaciones utilizables en cada segmento </a:t>
            </a:r>
          </a:p>
          <a:p>
            <a:pPr marL="285750" indent="-285750" algn="just">
              <a:buFont typeface="Wingdings" panose="05000000000000000000" pitchFamily="2" charset="2"/>
              <a:buChar char="q"/>
            </a:pPr>
            <a:r>
              <a:rPr lang="es-ES" sz="1400" dirty="0"/>
              <a:t>El punto de interconexión debe estar particularmente asegurado, mantenido y monitorizado [mp.com.1]. Estos puntos de interconexión interna son una defensa crítica frente a intrusos que han logrado superar las barreas exteriores y se alojan en el interior. </a:t>
            </a:r>
          </a:p>
          <a:p>
            <a:pPr marL="285750" indent="-285750" algn="just">
              <a:buFont typeface="Wingdings" panose="05000000000000000000" pitchFamily="2" charset="2"/>
              <a:buChar char="q"/>
            </a:pPr>
            <a:r>
              <a:rPr lang="es-ES" sz="1400" dirty="0"/>
              <a:t>No debería permitirse ningún protocolo directo entre los segmentos internos y el exterior, intermediando todos los intercambios de información. </a:t>
            </a:r>
          </a:p>
          <a:p>
            <a:pPr marL="285750" indent="-285750" algn="just">
              <a:buFont typeface="Wingdings" panose="05000000000000000000" pitchFamily="2" charset="2"/>
              <a:buChar char="q"/>
            </a:pPr>
            <a:r>
              <a:rPr lang="es-ES" sz="1400" dirty="0"/>
              <a:t>Las redes se pueden segmentar por dispositivos físicos o lógicos. </a:t>
            </a:r>
          </a:p>
        </p:txBody>
      </p:sp>
      <p:sp>
        <p:nvSpPr>
          <p:cNvPr id="8" name="7 Rectángulo"/>
          <p:cNvSpPr/>
          <p:nvPr/>
        </p:nvSpPr>
        <p:spPr>
          <a:xfrm>
            <a:off x="228597" y="4397103"/>
            <a:ext cx="4376291" cy="369332"/>
          </a:xfrm>
          <a:prstGeom prst="rect">
            <a:avLst/>
          </a:prstGeom>
        </p:spPr>
        <p:txBody>
          <a:bodyPr wrap="square">
            <a:spAutoFit/>
          </a:bodyPr>
          <a:lstStyle/>
          <a:p>
            <a:r>
              <a:rPr lang="es-ES" b="1" u="sng" dirty="0">
                <a:solidFill>
                  <a:srgbClr val="C00000"/>
                </a:solidFill>
              </a:rPr>
              <a:t>MP.COM5-MEDIOS ALTERNATIVOS</a:t>
            </a:r>
            <a:endParaRPr lang="es-ES" dirty="0">
              <a:solidFill>
                <a:srgbClr val="C00000"/>
              </a:solidFill>
            </a:endParaRPr>
          </a:p>
        </p:txBody>
      </p:sp>
      <p:sp>
        <p:nvSpPr>
          <p:cNvPr id="9" name="8 Rectángulo"/>
          <p:cNvSpPr/>
          <p:nvPr/>
        </p:nvSpPr>
        <p:spPr>
          <a:xfrm>
            <a:off x="258022" y="1138618"/>
            <a:ext cx="4376291" cy="369332"/>
          </a:xfrm>
          <a:prstGeom prst="rect">
            <a:avLst/>
          </a:prstGeom>
        </p:spPr>
        <p:txBody>
          <a:bodyPr wrap="square">
            <a:spAutoFit/>
          </a:bodyPr>
          <a:lstStyle/>
          <a:p>
            <a:r>
              <a:rPr lang="es-ES" b="1" u="sng" dirty="0">
                <a:solidFill>
                  <a:srgbClr val="C00000"/>
                </a:solidFill>
              </a:rPr>
              <a:t>MP.COM4-SEGREGACIÓN DE REDES</a:t>
            </a:r>
            <a:endParaRPr lang="es-ES" dirty="0">
              <a:solidFill>
                <a:srgbClr val="C00000"/>
              </a:solidFill>
            </a:endParaRPr>
          </a:p>
        </p:txBody>
      </p:sp>
    </p:spTree>
    <p:extLst>
      <p:ext uri="{BB962C8B-B14F-4D97-AF65-F5344CB8AC3E}">
        <p14:creationId xmlns:p14="http://schemas.microsoft.com/office/powerpoint/2010/main" val="3721985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sp>
        <p:nvSpPr>
          <p:cNvPr id="9" name="8 Rectángulo"/>
          <p:cNvSpPr/>
          <p:nvPr/>
        </p:nvSpPr>
        <p:spPr>
          <a:xfrm>
            <a:off x="258021" y="981640"/>
            <a:ext cx="5581463" cy="369332"/>
          </a:xfrm>
          <a:prstGeom prst="rect">
            <a:avLst/>
          </a:prstGeom>
        </p:spPr>
        <p:txBody>
          <a:bodyPr wrap="square">
            <a:spAutoFit/>
          </a:bodyPr>
          <a:lstStyle/>
          <a:p>
            <a:r>
              <a:rPr lang="es-ES" b="1" u="sng" dirty="0">
                <a:solidFill>
                  <a:srgbClr val="C00000"/>
                </a:solidFill>
              </a:rPr>
              <a:t>MP.SW1-DESARROLLO DE APLICACIONES</a:t>
            </a:r>
            <a:endParaRPr lang="es-ES" dirty="0">
              <a:solidFill>
                <a:srgbClr val="C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13" y="1391592"/>
            <a:ext cx="6939483" cy="205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9 Tabla"/>
          <p:cNvGraphicFramePr>
            <a:graphicFrameLocks noGrp="1"/>
          </p:cNvGraphicFramePr>
          <p:nvPr>
            <p:extLst>
              <p:ext uri="{D42A27DB-BD31-4B8C-83A1-F6EECF244321}">
                <p14:modId xmlns:p14="http://schemas.microsoft.com/office/powerpoint/2010/main" val="3580380756"/>
              </p:ext>
            </p:extLst>
          </p:nvPr>
        </p:nvGraphicFramePr>
        <p:xfrm>
          <a:off x="258021" y="3447735"/>
          <a:ext cx="8611167" cy="2848150"/>
        </p:xfrm>
        <a:graphic>
          <a:graphicData uri="http://schemas.openxmlformats.org/drawingml/2006/table">
            <a:tbl>
              <a:tblPr firstRow="1" bandRow="1">
                <a:tableStyleId>{5C22544A-7EE6-4342-B048-85BDC9FD1C3A}</a:tableStyleId>
              </a:tblPr>
              <a:tblGrid>
                <a:gridCol w="3049417">
                  <a:extLst>
                    <a:ext uri="{9D8B030D-6E8A-4147-A177-3AD203B41FA5}">
                      <a16:colId xmlns:a16="http://schemas.microsoft.com/office/drawing/2014/main" val="20000"/>
                    </a:ext>
                  </a:extLst>
                </a:gridCol>
                <a:gridCol w="5561750">
                  <a:extLst>
                    <a:ext uri="{9D8B030D-6E8A-4147-A177-3AD203B41FA5}">
                      <a16:colId xmlns:a16="http://schemas.microsoft.com/office/drawing/2014/main" val="20001"/>
                    </a:ext>
                  </a:extLst>
                </a:gridCol>
              </a:tblGrid>
              <a:tr h="386635">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572590">
                <a:tc>
                  <a:txBody>
                    <a:bodyPr/>
                    <a:lstStyle/>
                    <a:p>
                      <a:pPr algn="just" fontAlgn="ctr"/>
                      <a:r>
                        <a:rPr lang="es-ES" sz="1100" b="1" i="0" u="none" strike="noStrike" dirty="0">
                          <a:solidFill>
                            <a:srgbClr val="000000"/>
                          </a:solidFill>
                          <a:effectLst/>
                          <a:latin typeface="Tahoma"/>
                        </a:rPr>
                        <a:t>Se desarrollan aplicaciones sobre un sistema diferente y separado del de producción, no debiendo existir herramientas o datos de desarrollo en el entorno de producción? </a:t>
                      </a:r>
                    </a:p>
                  </a:txBody>
                  <a:tcPr marL="6350" marR="6350" marT="6350" marB="0" anchor="ctr"/>
                </a:tc>
                <a:tc>
                  <a:txBody>
                    <a:bodyPr/>
                    <a:lstStyle/>
                    <a:p>
                      <a:pPr algn="l" fontAlgn="ctr"/>
                      <a:r>
                        <a:rPr lang="es-ES" sz="1100" b="0" i="0" u="none" strike="noStrike" dirty="0">
                          <a:solidFill>
                            <a:srgbClr val="000000"/>
                          </a:solidFill>
                          <a:effectLst/>
                          <a:latin typeface="Tahoma"/>
                        </a:rPr>
                        <a:t>Dispone de una política o normativa documentada que indica que el desarrollo de aplicaciones se realiza sobre un sistema diferente y separado del de producción.</a:t>
                      </a: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Dicha política o normativa establece que en el entorno de</a:t>
                      </a:r>
                      <a:r>
                        <a:rPr lang="es-ES" sz="1100" b="0" i="0" u="none" strike="noStrike" baseline="0" dirty="0">
                          <a:solidFill>
                            <a:srgbClr val="000000"/>
                          </a:solidFill>
                          <a:effectLst/>
                          <a:latin typeface="Tahoma"/>
                        </a:rPr>
                        <a:t> </a:t>
                      </a:r>
                      <a:r>
                        <a:rPr lang="es-ES" sz="1100" b="0" i="0" u="none" strike="noStrike" dirty="0">
                          <a:solidFill>
                            <a:srgbClr val="000000"/>
                          </a:solidFill>
                          <a:effectLst/>
                          <a:latin typeface="Tahoma"/>
                        </a:rPr>
                        <a:t>producción no pueden existir herramientas o datos de desarrollo. Constatar que no existen herramientas de desarrollo en el entorno de producción </a:t>
                      </a:r>
                      <a:r>
                        <a:rPr lang="es-ES" sz="1100" b="0" i="1" u="none" strike="noStrike" dirty="0">
                          <a:solidFill>
                            <a:srgbClr val="000000"/>
                          </a:solidFill>
                          <a:effectLst/>
                          <a:latin typeface="Tahoma"/>
                        </a:rPr>
                        <a:t>(</a:t>
                      </a:r>
                      <a:r>
                        <a:rPr lang="es-ES" sz="1100" b="0" i="1" u="none" strike="noStrike" dirty="0" err="1">
                          <a:solidFill>
                            <a:srgbClr val="000000"/>
                          </a:solidFill>
                          <a:effectLst/>
                          <a:latin typeface="Tahoma"/>
                        </a:rPr>
                        <a:t>p.ej</a:t>
                      </a:r>
                      <a:r>
                        <a:rPr lang="es-ES" sz="1100" b="0" i="1" u="none" strike="noStrike" dirty="0">
                          <a:solidFill>
                            <a:srgbClr val="000000"/>
                          </a:solidFill>
                          <a:effectLst/>
                          <a:latin typeface="Tahoma"/>
                        </a:rPr>
                        <a:t>: no hay compiladores en los sistemas de producción).</a:t>
                      </a:r>
                    </a:p>
                  </a:txBody>
                  <a:tcPr marL="6350" marR="6350" marT="6350" marB="0" anchor="ctr"/>
                </a:tc>
                <a:extLst>
                  <a:ext uri="{0D108BD9-81ED-4DB2-BD59-A6C34878D82A}">
                    <a16:rowId xmlns:a16="http://schemas.microsoft.com/office/drawing/2014/main" val="10001"/>
                  </a:ext>
                </a:extLst>
              </a:tr>
              <a:tr h="430785">
                <a:tc>
                  <a:txBody>
                    <a:bodyPr/>
                    <a:lstStyle/>
                    <a:p>
                      <a:pPr algn="just" fontAlgn="ctr"/>
                      <a:r>
                        <a:rPr lang="es-ES" sz="1100" b="1" i="0" u="none" strike="noStrike" dirty="0">
                          <a:solidFill>
                            <a:srgbClr val="000000"/>
                          </a:solidFill>
                          <a:effectLst/>
                          <a:latin typeface="Tahoma"/>
                        </a:rPr>
                        <a:t>Aplica una metodología de desarrollo reconocida?</a:t>
                      </a:r>
                    </a:p>
                  </a:txBody>
                  <a:tcPr marL="6350" marR="6350" marT="6350" marB="0" anchor="ctr"/>
                </a:tc>
                <a:tc>
                  <a:txBody>
                    <a:bodyPr/>
                    <a:lstStyle/>
                    <a:p>
                      <a:pPr algn="l" fontAlgn="ctr"/>
                      <a:r>
                        <a:rPr lang="es-ES" sz="1100" b="0" i="0" u="none" strike="noStrike" dirty="0">
                          <a:solidFill>
                            <a:srgbClr val="000000"/>
                          </a:solidFill>
                          <a:effectLst/>
                          <a:latin typeface="Tahoma"/>
                        </a:rPr>
                        <a:t>Dispone de una política o normativa documentada que indica el uso de una metodología de desarrollo conocida </a:t>
                      </a:r>
                      <a:r>
                        <a:rPr lang="es-ES" sz="1100" b="0" i="1" u="none" strike="noStrike" dirty="0">
                          <a:solidFill>
                            <a:srgbClr val="000000"/>
                          </a:solidFill>
                          <a:effectLst/>
                          <a:latin typeface="Tahoma"/>
                        </a:rPr>
                        <a:t>(</a:t>
                      </a:r>
                      <a:r>
                        <a:rPr lang="es-ES" sz="1100" b="0" i="1" u="none" strike="noStrike" dirty="0" err="1">
                          <a:solidFill>
                            <a:srgbClr val="000000"/>
                          </a:solidFill>
                          <a:effectLst/>
                          <a:latin typeface="Tahoma"/>
                        </a:rPr>
                        <a:t>p.ej</a:t>
                      </a:r>
                      <a:r>
                        <a:rPr lang="es-ES" sz="1100" b="0" i="1" u="none" strike="noStrike" dirty="0">
                          <a:solidFill>
                            <a:srgbClr val="000000"/>
                          </a:solidFill>
                          <a:effectLst/>
                          <a:latin typeface="Tahoma"/>
                        </a:rPr>
                        <a:t>: METRICA). </a:t>
                      </a:r>
                    </a:p>
                  </a:txBody>
                  <a:tcPr marL="6350" marR="6350" marT="6350" marB="0" anchor="ctr"/>
                </a:tc>
                <a:extLst>
                  <a:ext uri="{0D108BD9-81ED-4DB2-BD59-A6C34878D82A}">
                    <a16:rowId xmlns:a16="http://schemas.microsoft.com/office/drawing/2014/main" val="10002"/>
                  </a:ext>
                </a:extLst>
              </a:tr>
              <a:tr h="313688">
                <a:tc>
                  <a:txBody>
                    <a:bodyPr/>
                    <a:lstStyle/>
                    <a:p>
                      <a:pPr algn="just" fontAlgn="ctr"/>
                      <a:r>
                        <a:rPr lang="es-ES" sz="1100" b="1" i="0" u="none" strike="noStrike" dirty="0">
                          <a:solidFill>
                            <a:srgbClr val="000000"/>
                          </a:solidFill>
                          <a:effectLst/>
                          <a:latin typeface="Tahoma"/>
                        </a:rPr>
                        <a:t>Son parte integral del diseño del sistema los mecanismos de identificación y autenticación, protección de la información y pistas de auditoría? </a:t>
                      </a:r>
                    </a:p>
                  </a:txBody>
                  <a:tcPr marL="6350" marR="6350" marT="6350" marB="0" anchor="ctr"/>
                </a:tc>
                <a:tc>
                  <a:txBody>
                    <a:bodyPr/>
                    <a:lstStyle/>
                    <a:p>
                      <a:pPr algn="l" fontAlgn="ctr"/>
                      <a:r>
                        <a:rPr lang="es-ES" sz="1100" b="0" i="0" u="none" strike="noStrike" dirty="0">
                          <a:solidFill>
                            <a:srgbClr val="000000"/>
                          </a:solidFill>
                          <a:effectLst/>
                          <a:latin typeface="Tahoma"/>
                        </a:rPr>
                        <a:t>Dispone de una política o normativa documentada respecto al diseño de un sistema que contempla los mecanismos de identificación y autenticación</a:t>
                      </a:r>
                      <a:r>
                        <a:rPr lang="es-ES" sz="1100" b="0" i="0" u="none" strike="noStrike" baseline="0" dirty="0">
                          <a:solidFill>
                            <a:srgbClr val="000000"/>
                          </a:solidFill>
                          <a:effectLst/>
                          <a:latin typeface="Tahoma"/>
                        </a:rPr>
                        <a:t> </a:t>
                      </a:r>
                      <a:r>
                        <a:rPr lang="es-ES" sz="1100" b="0" i="0" u="none" strike="noStrike" dirty="0">
                          <a:solidFill>
                            <a:srgbClr val="000000"/>
                          </a:solidFill>
                          <a:effectLst/>
                          <a:latin typeface="Tahoma"/>
                        </a:rPr>
                        <a:t>¿Y la generación y tratamiento de pistas de auditoría? Consultar el diseño de un desarrollo.</a:t>
                      </a:r>
                    </a:p>
                  </a:txBody>
                  <a:tcPr marL="6350" marR="6350" marT="6350" marB="0" anchor="ctr"/>
                </a:tc>
                <a:extLst>
                  <a:ext uri="{0D108BD9-81ED-4DB2-BD59-A6C34878D82A}">
                    <a16:rowId xmlns:a16="http://schemas.microsoft.com/office/drawing/2014/main" val="10003"/>
                  </a:ext>
                </a:extLst>
              </a:tr>
              <a:tr h="319907">
                <a:tc>
                  <a:txBody>
                    <a:bodyPr/>
                    <a:lstStyle/>
                    <a:p>
                      <a:pPr algn="just" fontAlgn="ctr"/>
                      <a:r>
                        <a:rPr lang="es-ES" sz="1100" b="1" i="0" u="none" strike="noStrike" dirty="0">
                          <a:solidFill>
                            <a:srgbClr val="000000"/>
                          </a:solidFill>
                          <a:effectLst/>
                          <a:latin typeface="Tahoma"/>
                        </a:rPr>
                        <a:t>Las pruebas de los sistemas de información ¿no se realizan con datos reales,? </a:t>
                      </a:r>
                    </a:p>
                  </a:txBody>
                  <a:tcPr marL="6350" marR="6350" marT="6350" marB="0" anchor="ctr"/>
                </a:tc>
                <a:tc>
                  <a:txBody>
                    <a:bodyPr/>
                    <a:lstStyle/>
                    <a:p>
                      <a:pPr algn="l" fontAlgn="ctr"/>
                      <a:r>
                        <a:rPr lang="es-ES" sz="1100" b="0" i="0" u="none" strike="noStrike" dirty="0">
                          <a:solidFill>
                            <a:srgbClr val="000000"/>
                          </a:solidFill>
                          <a:effectLst/>
                          <a:latin typeface="Tahoma"/>
                        </a:rPr>
                        <a:t>Dispone de una política o normativa documentada que indica que las pruebas se realizan con datos ficticios, y en caso de que se realicen con datos reales se asegura el nivel de seguridad correspondiente. </a:t>
                      </a:r>
                    </a:p>
                  </a:txBody>
                  <a:tcPr marL="6350" marR="6350" marT="6350" marB="0" anchor="ctr"/>
                </a:tc>
                <a:extLst>
                  <a:ext uri="{0D108BD9-81ED-4DB2-BD59-A6C34878D82A}">
                    <a16:rowId xmlns:a16="http://schemas.microsoft.com/office/drawing/2014/main" val="10004"/>
                  </a:ext>
                </a:extLst>
              </a:tr>
            </a:tbl>
          </a:graphicData>
        </a:graphic>
      </p:graphicFrame>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0632" y="235673"/>
            <a:ext cx="214312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180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sp>
        <p:nvSpPr>
          <p:cNvPr id="9" name="8 Rectángulo"/>
          <p:cNvSpPr/>
          <p:nvPr/>
        </p:nvSpPr>
        <p:spPr>
          <a:xfrm>
            <a:off x="258020" y="1126495"/>
            <a:ext cx="5581463" cy="369332"/>
          </a:xfrm>
          <a:prstGeom prst="rect">
            <a:avLst/>
          </a:prstGeom>
        </p:spPr>
        <p:txBody>
          <a:bodyPr wrap="square">
            <a:spAutoFit/>
          </a:bodyPr>
          <a:lstStyle/>
          <a:p>
            <a:r>
              <a:rPr lang="es-ES" b="1" u="sng" dirty="0">
                <a:solidFill>
                  <a:srgbClr val="C00000"/>
                </a:solidFill>
              </a:rPr>
              <a:t>MP.SW2-ACEPTACIÓN Y PUESTA EN SERVICIO</a:t>
            </a:r>
            <a:endParaRPr lang="es-ES" dirty="0">
              <a:solidFill>
                <a:srgbClr val="C00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020" y="1693300"/>
            <a:ext cx="8496680" cy="2889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5788" y="4772785"/>
            <a:ext cx="1259693" cy="129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2769" y="135661"/>
            <a:ext cx="26670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597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graphicFrame>
        <p:nvGraphicFramePr>
          <p:cNvPr id="10" name="9 Tabla"/>
          <p:cNvGraphicFramePr>
            <a:graphicFrameLocks noGrp="1"/>
          </p:cNvGraphicFramePr>
          <p:nvPr>
            <p:extLst>
              <p:ext uri="{D42A27DB-BD31-4B8C-83A1-F6EECF244321}">
                <p14:modId xmlns:p14="http://schemas.microsoft.com/office/powerpoint/2010/main" val="1540799089"/>
              </p:ext>
            </p:extLst>
          </p:nvPr>
        </p:nvGraphicFramePr>
        <p:xfrm>
          <a:off x="194646" y="1302064"/>
          <a:ext cx="8611167" cy="4511415"/>
        </p:xfrm>
        <a:graphic>
          <a:graphicData uri="http://schemas.openxmlformats.org/drawingml/2006/table">
            <a:tbl>
              <a:tblPr firstRow="1" bandRow="1">
                <a:tableStyleId>{5C22544A-7EE6-4342-B048-85BDC9FD1C3A}</a:tableStyleId>
              </a:tblPr>
              <a:tblGrid>
                <a:gridCol w="3049417">
                  <a:extLst>
                    <a:ext uri="{9D8B030D-6E8A-4147-A177-3AD203B41FA5}">
                      <a16:colId xmlns:a16="http://schemas.microsoft.com/office/drawing/2014/main" val="20000"/>
                    </a:ext>
                  </a:extLst>
                </a:gridCol>
                <a:gridCol w="5561750">
                  <a:extLst>
                    <a:ext uri="{9D8B030D-6E8A-4147-A177-3AD203B41FA5}">
                      <a16:colId xmlns:a16="http://schemas.microsoft.com/office/drawing/2014/main" val="20001"/>
                    </a:ext>
                  </a:extLst>
                </a:gridCol>
              </a:tblGrid>
              <a:tr h="386635">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572590">
                <a:tc>
                  <a:txBody>
                    <a:bodyPr/>
                    <a:lstStyle/>
                    <a:p>
                      <a:pPr algn="just" fontAlgn="ctr"/>
                      <a:r>
                        <a:rPr lang="es-ES" sz="1100" b="1" i="0" u="none" strike="noStrike" dirty="0">
                          <a:solidFill>
                            <a:srgbClr val="000000"/>
                          </a:solidFill>
                          <a:effectLst/>
                          <a:latin typeface="Tahoma"/>
                        </a:rPr>
                        <a:t>Se comprueba el correcto funcionamiento de la aplicación antes de pasar a producción (plan de pruebas)? </a:t>
                      </a:r>
                    </a:p>
                  </a:txBody>
                  <a:tcPr marL="6350" marR="6350" marT="6350" marB="0" anchor="ctr"/>
                </a:tc>
                <a:tc>
                  <a:txBody>
                    <a:bodyPr/>
                    <a:lstStyle/>
                    <a:p>
                      <a:pPr algn="just" fontAlgn="ctr"/>
                      <a:r>
                        <a:rPr lang="es-ES" sz="1100" b="0" i="0" u="none" strike="noStrike" dirty="0">
                          <a:solidFill>
                            <a:srgbClr val="000000"/>
                          </a:solidFill>
                          <a:effectLst/>
                          <a:latin typeface="Tahoma"/>
                        </a:rPr>
                        <a:t>Dispone de un procedimiento documentado para la elaboración y ejecución de un plan de pruebas de una aplicación. Existe evidencia documental del plan de pruebas ejecutado y su resultado.</a:t>
                      </a:r>
                    </a:p>
                  </a:txBody>
                  <a:tcPr marL="6350" marR="6350" marT="6350" marB="0" anchor="ctr"/>
                </a:tc>
                <a:extLst>
                  <a:ext uri="{0D108BD9-81ED-4DB2-BD59-A6C34878D82A}">
                    <a16:rowId xmlns:a16="http://schemas.microsoft.com/office/drawing/2014/main" val="10001"/>
                  </a:ext>
                </a:extLst>
              </a:tr>
              <a:tr h="430785">
                <a:tc>
                  <a:txBody>
                    <a:bodyPr/>
                    <a:lstStyle/>
                    <a:p>
                      <a:pPr algn="just" fontAlgn="ctr"/>
                      <a:r>
                        <a:rPr lang="es-ES" sz="1100" b="1" i="0" u="none" strike="noStrike" dirty="0">
                          <a:solidFill>
                            <a:srgbClr val="000000"/>
                          </a:solidFill>
                          <a:effectLst/>
                          <a:latin typeface="Tahoma"/>
                        </a:rPr>
                        <a:t>Comprueba que se cumplen los criterios de aceptación en materia de seguridad y que no se deteriore la seguridad de otros componentes del servicio?</a:t>
                      </a:r>
                    </a:p>
                  </a:txBody>
                  <a:tcPr marL="6350" marR="6350" marT="6350" marB="0" anchor="ctr"/>
                </a:tc>
                <a:tc>
                  <a:txBody>
                    <a:bodyPr/>
                    <a:lstStyle/>
                    <a:p>
                      <a:pPr algn="just" fontAlgn="ctr"/>
                      <a:r>
                        <a:rPr lang="es-ES" sz="1100" b="0" i="0" u="none" strike="noStrike" dirty="0">
                          <a:solidFill>
                            <a:srgbClr val="000000"/>
                          </a:solidFill>
                          <a:effectLst/>
                          <a:latin typeface="Tahoma"/>
                        </a:rPr>
                        <a:t>Dicho plan contempla pruebas de aceptación en materia de seguridad.</a:t>
                      </a:r>
                      <a:br>
                        <a:rPr lang="es-ES" sz="1100" b="0" i="0" u="none" strike="noStrike" dirty="0">
                          <a:solidFill>
                            <a:srgbClr val="000000"/>
                          </a:solidFill>
                          <a:effectLst/>
                          <a:latin typeface="Tahoma"/>
                        </a:rPr>
                      </a:b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Dicho plan contempla pruebas para constatar que no se deteriora la seguridad de otros componentes del servicio.</a:t>
                      </a:r>
                    </a:p>
                  </a:txBody>
                  <a:tcPr marL="6350" marR="6350" marT="6350" marB="0" anchor="ctr"/>
                </a:tc>
                <a:extLst>
                  <a:ext uri="{0D108BD9-81ED-4DB2-BD59-A6C34878D82A}">
                    <a16:rowId xmlns:a16="http://schemas.microsoft.com/office/drawing/2014/main" val="10002"/>
                  </a:ext>
                </a:extLst>
              </a:tr>
              <a:tr h="313688">
                <a:tc>
                  <a:txBody>
                    <a:bodyPr/>
                    <a:lstStyle/>
                    <a:p>
                      <a:pPr algn="just" fontAlgn="ctr"/>
                      <a:r>
                        <a:rPr lang="es-ES" sz="1100" b="1" i="0" u="none" strike="noStrike" dirty="0">
                          <a:solidFill>
                            <a:srgbClr val="000000"/>
                          </a:solidFill>
                          <a:effectLst/>
                          <a:latin typeface="Tahoma"/>
                        </a:rPr>
                        <a:t>Las pruebas se realizan en un entorno aislado (pre-producción)?</a:t>
                      </a:r>
                    </a:p>
                  </a:txBody>
                  <a:tcPr marL="6350" marR="6350" marT="6350" marB="0" anchor="ctr"/>
                </a:tc>
                <a:tc>
                  <a:txBody>
                    <a:bodyPr/>
                    <a:lstStyle/>
                    <a:p>
                      <a:pPr algn="just" fontAlgn="ctr"/>
                      <a:r>
                        <a:rPr lang="es-ES" sz="1100" b="0" i="0" u="none" strike="noStrike" dirty="0">
                          <a:solidFill>
                            <a:srgbClr val="000000"/>
                          </a:solidFill>
                          <a:effectLst/>
                          <a:latin typeface="Tahoma"/>
                        </a:rPr>
                        <a:t>Dicho plan contempla que las pruebas se realizan en un de pre-producción</a:t>
                      </a:r>
                    </a:p>
                  </a:txBody>
                  <a:tcPr marL="6350" marR="6350" marT="6350" marB="0" anchor="ctr"/>
                </a:tc>
                <a:extLst>
                  <a:ext uri="{0D108BD9-81ED-4DB2-BD59-A6C34878D82A}">
                    <a16:rowId xmlns:a16="http://schemas.microsoft.com/office/drawing/2014/main" val="10003"/>
                  </a:ext>
                </a:extLst>
              </a:tr>
              <a:tr h="319907">
                <a:tc>
                  <a:txBody>
                    <a:bodyPr/>
                    <a:lstStyle/>
                    <a:p>
                      <a:pPr algn="just" fontAlgn="ctr"/>
                      <a:r>
                        <a:rPr lang="es-ES" sz="1100" b="1" i="0" u="none" strike="noStrike" dirty="0">
                          <a:solidFill>
                            <a:srgbClr val="000000"/>
                          </a:solidFill>
                          <a:effectLst/>
                          <a:latin typeface="Tahoma"/>
                        </a:rPr>
                        <a:t>Las pruebas de aceptación no se realizarán con datos reales, salvo que se asegure el nivel de seguridad correspondiente</a:t>
                      </a:r>
                    </a:p>
                  </a:txBody>
                  <a:tcPr marL="6350" marR="6350" marT="6350" marB="0" anchor="ctr"/>
                </a:tc>
                <a:tc>
                  <a:txBody>
                    <a:bodyPr/>
                    <a:lstStyle/>
                    <a:p>
                      <a:pPr algn="just" fontAlgn="ctr"/>
                      <a:r>
                        <a:rPr lang="es-ES" sz="1100" b="0" i="0" u="none" strike="noStrike" dirty="0">
                          <a:solidFill>
                            <a:srgbClr val="000000"/>
                          </a:solidFill>
                          <a:effectLst/>
                          <a:latin typeface="Tahoma"/>
                        </a:rPr>
                        <a:t>Dicho plan contempla que las no utilizan datos reales, y en caso de que se realicen con datos reales se asegura el nivel de seguridad correspondiente.</a:t>
                      </a:r>
                    </a:p>
                  </a:txBody>
                  <a:tcPr marL="6350" marR="6350" marT="6350" marB="0" anchor="ctr"/>
                </a:tc>
                <a:extLst>
                  <a:ext uri="{0D108BD9-81ED-4DB2-BD59-A6C34878D82A}">
                    <a16:rowId xmlns:a16="http://schemas.microsoft.com/office/drawing/2014/main" val="10004"/>
                  </a:ext>
                </a:extLst>
              </a:tr>
              <a:tr h="319907">
                <a:tc>
                  <a:txBody>
                    <a:bodyPr/>
                    <a:lstStyle/>
                    <a:p>
                      <a:pPr algn="just" fontAlgn="ctr"/>
                      <a:r>
                        <a:rPr lang="es-ES" sz="1100" b="1" i="0" u="none" strike="noStrike" dirty="0">
                          <a:solidFill>
                            <a:srgbClr val="000000"/>
                          </a:solidFill>
                          <a:effectLst/>
                          <a:latin typeface="Tahoma"/>
                        </a:rPr>
                        <a:t>Previamente a la entrada en servicio, se le realiza un análisis de vulnerabilidades y una prueba de penetración? </a:t>
                      </a:r>
                    </a:p>
                  </a:txBody>
                  <a:tcPr marL="6350" marR="6350" marT="6350" marB="0" anchor="ctr"/>
                </a:tc>
                <a:tc>
                  <a:txBody>
                    <a:bodyPr/>
                    <a:lstStyle/>
                    <a:p>
                      <a:pPr algn="just" fontAlgn="ctr"/>
                      <a:r>
                        <a:rPr lang="es-ES" sz="1100" b="0" i="0" u="none" strike="noStrike" dirty="0">
                          <a:solidFill>
                            <a:srgbClr val="000000"/>
                          </a:solidFill>
                          <a:effectLst/>
                          <a:latin typeface="Tahoma"/>
                        </a:rPr>
                        <a:t>Dicho plan contempla la ejecución de un análisis de</a:t>
                      </a: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vulnerabilidades. Consultar los resultados y, si estos han identificado alguna vulnerabilidad, ver cómo se ha resuelto.</a:t>
                      </a:r>
                      <a:br>
                        <a:rPr lang="es-ES" sz="1100" b="0" i="0" u="none" strike="noStrike" dirty="0">
                          <a:solidFill>
                            <a:srgbClr val="000000"/>
                          </a:solidFill>
                          <a:effectLst/>
                          <a:latin typeface="Tahoma"/>
                        </a:rPr>
                      </a:b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Dicho plan contempla la ejecución de una prueba de penetración.</a:t>
                      </a:r>
                      <a:br>
                        <a:rPr lang="es-ES" sz="1100" b="0" i="0" u="none" strike="noStrike" dirty="0">
                          <a:solidFill>
                            <a:srgbClr val="000000"/>
                          </a:solidFill>
                          <a:effectLst/>
                          <a:latin typeface="Tahoma"/>
                        </a:rPr>
                      </a:br>
                      <a:endParaRPr lang="es-ES" sz="1100" b="0" i="0" u="none" strike="noStrike" dirty="0">
                        <a:solidFill>
                          <a:srgbClr val="000000"/>
                        </a:solidFill>
                        <a:effectLst/>
                        <a:latin typeface="Tahoma"/>
                      </a:endParaRPr>
                    </a:p>
                  </a:txBody>
                  <a:tcPr marL="6350" marR="6350" marT="6350" marB="0" anchor="ctr"/>
                </a:tc>
                <a:extLst>
                  <a:ext uri="{0D108BD9-81ED-4DB2-BD59-A6C34878D82A}">
                    <a16:rowId xmlns:a16="http://schemas.microsoft.com/office/drawing/2014/main" val="10005"/>
                  </a:ext>
                </a:extLst>
              </a:tr>
              <a:tr h="319907">
                <a:tc>
                  <a:txBody>
                    <a:bodyPr/>
                    <a:lstStyle/>
                    <a:p>
                      <a:pPr algn="just" fontAlgn="ctr"/>
                      <a:r>
                        <a:rPr lang="es-ES" sz="1100" b="1" i="0" u="none" strike="noStrike" dirty="0">
                          <a:solidFill>
                            <a:srgbClr val="000000"/>
                          </a:solidFill>
                          <a:effectLst/>
                          <a:latin typeface="Tahoma"/>
                        </a:rPr>
                        <a:t>Previamente a la entrada en servicio, se realiza un análisis de coherencia en la integración en los procesos y se considera la oportunidad de realizar una auditoría de código fuente? </a:t>
                      </a:r>
                    </a:p>
                  </a:txBody>
                  <a:tcPr marL="6350" marR="6350" marT="6350" marB="0" anchor="ctr"/>
                </a:tc>
                <a:tc>
                  <a:txBody>
                    <a:bodyPr/>
                    <a:lstStyle/>
                    <a:p>
                      <a:pPr algn="just" fontAlgn="ctr"/>
                      <a:r>
                        <a:rPr lang="es-ES" sz="1100" b="0" i="0" u="none" strike="noStrike" dirty="0">
                          <a:solidFill>
                            <a:srgbClr val="000000"/>
                          </a:solidFill>
                          <a:effectLst/>
                          <a:latin typeface="Tahoma"/>
                        </a:rPr>
                        <a:t>Dicho plan contempla la ejecución de un análisis de coherencia en la integración en los procesos. Consultar los resultados.</a:t>
                      </a:r>
                      <a:br>
                        <a:rPr lang="es-ES" sz="1100" b="0" i="0" u="none" strike="noStrike" dirty="0">
                          <a:solidFill>
                            <a:srgbClr val="000000"/>
                          </a:solidFill>
                          <a:effectLst/>
                          <a:latin typeface="Tahoma"/>
                        </a:rPr>
                      </a:b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Dicho plan contempla la oportunidad de realizar una auditoría de código fuente. Consultar los resultados, o en caso de que no se haya realizado consultar los motivos para ello.</a:t>
                      </a:r>
                    </a:p>
                  </a:txBody>
                  <a:tcPr marL="6350" marR="6350" marT="635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17062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86" y="1405293"/>
            <a:ext cx="7743914"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717" y="2538512"/>
            <a:ext cx="2311283" cy="250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2612" y="187576"/>
            <a:ext cx="3354215" cy="7429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7 Rectángulo"/>
          <p:cNvSpPr/>
          <p:nvPr/>
        </p:nvSpPr>
        <p:spPr>
          <a:xfrm>
            <a:off x="135794" y="1052745"/>
            <a:ext cx="2123041" cy="369332"/>
          </a:xfrm>
          <a:prstGeom prst="rect">
            <a:avLst/>
          </a:prstGeom>
        </p:spPr>
        <p:txBody>
          <a:bodyPr wrap="square">
            <a:spAutoFit/>
          </a:bodyPr>
          <a:lstStyle/>
          <a:p>
            <a:r>
              <a:rPr lang="es-ES" b="1" u="sng" dirty="0">
                <a:solidFill>
                  <a:srgbClr val="C00000"/>
                </a:solidFill>
              </a:rPr>
              <a:t>MP. SOPORTES</a:t>
            </a:r>
            <a:endParaRPr lang="es-ES" dirty="0">
              <a:solidFill>
                <a:srgbClr val="C00000"/>
              </a:solidFill>
            </a:endParaRPr>
          </a:p>
        </p:txBody>
      </p:sp>
    </p:spTree>
    <p:extLst>
      <p:ext uri="{BB962C8B-B14F-4D97-AF65-F5344CB8AC3E}">
        <p14:creationId xmlns:p14="http://schemas.microsoft.com/office/powerpoint/2010/main" val="4243967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358067" y="1111683"/>
            <a:ext cx="8643058" cy="1938992"/>
          </a:xfrm>
          <a:prstGeom prst="rect">
            <a:avLst/>
          </a:prstGeom>
        </p:spPr>
        <p:txBody>
          <a:bodyPr wrap="square">
            <a:spAutoFit/>
          </a:bodyPr>
          <a:lstStyle/>
          <a:p>
            <a:pPr algn="just"/>
            <a:r>
              <a:rPr lang="es-ES_tradnl" sz="1200" b="1" dirty="0">
                <a:solidFill>
                  <a:srgbClr val="002060"/>
                </a:solidFill>
              </a:rPr>
              <a:t>Identificación y categorización de los Sistemas de Información </a:t>
            </a:r>
            <a:r>
              <a:rPr lang="es-ES_tradnl" sz="1200" dirty="0"/>
              <a:t>– determina el nivel </a:t>
            </a:r>
            <a:r>
              <a:rPr lang="es-ES_tradnl" sz="1200" b="1" dirty="0"/>
              <a:t>ALTO/MEDIO/BAJO</a:t>
            </a:r>
            <a:r>
              <a:rPr lang="es-ES_tradnl" sz="1200" dirty="0"/>
              <a:t> basado en la valoración del impacto que tendría un incidente que afectara a la seguridad </a:t>
            </a:r>
          </a:p>
          <a:p>
            <a:pPr marL="214341" indent="-214341" algn="just">
              <a:buFont typeface="Wingdings" panose="05000000000000000000" pitchFamily="2" charset="2"/>
              <a:buChar char="q"/>
            </a:pPr>
            <a:r>
              <a:rPr lang="es-ES_tradnl" sz="1200" b="1" dirty="0"/>
              <a:t>La valoración debe ser efectuada por ‘negocio’, no por personal técnico</a:t>
            </a:r>
            <a:r>
              <a:rPr lang="es-ES_tradnl" sz="1200" dirty="0"/>
              <a:t>, y para que sea lo más objetivo posible, se basará en una serie de cuestionarios (uno por cada dimensión de seguridad) con diferentes preguntas y opciones de respuesta.</a:t>
            </a:r>
          </a:p>
          <a:p>
            <a:pPr marL="257209" indent="-257209" algn="just">
              <a:buFont typeface="Wingdings" panose="05000000000000000000" pitchFamily="2" charset="2"/>
              <a:buChar char="q"/>
            </a:pPr>
            <a:r>
              <a:rPr lang="es-ES_tradnl" sz="1200" b="1" dirty="0"/>
              <a:t>Una sola respuesta del tipo 1 en un cuestionario, ya implica una calificación ALTA </a:t>
            </a:r>
            <a:r>
              <a:rPr lang="es-ES_tradnl" sz="1200" dirty="0"/>
              <a:t>en la dimensión valorada, aunque el resto sean inferiores, y lo mismo sucede en el caso de respuestas del tipo 2 (MEDIA).</a:t>
            </a:r>
            <a:endParaRPr lang="es-ES" sz="1200" dirty="0"/>
          </a:p>
          <a:p>
            <a:pPr marL="257209" indent="-257209" algn="just">
              <a:buFont typeface="Wingdings" panose="05000000000000000000" pitchFamily="2" charset="2"/>
              <a:buChar char="q"/>
            </a:pPr>
            <a:r>
              <a:rPr lang="es-ES_tradnl" sz="1200" dirty="0"/>
              <a:t>La categoría final del sistema de información vendrá determinada por la dimensión con mayor valor, por tanto, </a:t>
            </a:r>
            <a:r>
              <a:rPr lang="es-ES_tradnl" sz="1200" b="1" dirty="0"/>
              <a:t>una sola respuesta de tipo 1 en cualquiera de las 5 dimensiones valoradas, ya implica que el S.I. en cuestión tendrá categoría ALTA.</a:t>
            </a:r>
            <a:endParaRPr lang="es-ES" sz="1200" b="1" dirty="0"/>
          </a:p>
        </p:txBody>
      </p:sp>
      <p:pic>
        <p:nvPicPr>
          <p:cNvPr id="9" name="8 Imagen"/>
          <p:cNvPicPr/>
          <p:nvPr/>
        </p:nvPicPr>
        <p:blipFill>
          <a:blip r:embed="rId4">
            <a:extLst>
              <a:ext uri="{28A0092B-C50C-407E-A947-70E740481C1C}">
                <a14:useLocalDpi xmlns:a14="http://schemas.microsoft.com/office/drawing/2010/main" val="0"/>
              </a:ext>
            </a:extLst>
          </a:blip>
          <a:srcRect/>
          <a:stretch>
            <a:fillRect/>
          </a:stretch>
        </p:blipFill>
        <p:spPr bwMode="auto">
          <a:xfrm>
            <a:off x="295316" y="3050675"/>
            <a:ext cx="4276684" cy="2807200"/>
          </a:xfrm>
          <a:prstGeom prst="rect">
            <a:avLst/>
          </a:prstGeom>
          <a:noFill/>
          <a:ln>
            <a:solidFill>
              <a:srgbClr val="002060"/>
            </a:solidFill>
          </a:ln>
        </p:spPr>
      </p:pic>
      <p:sp>
        <p:nvSpPr>
          <p:cNvPr id="10" name="Title 1">
            <a:extLst>
              <a:ext uri="{FF2B5EF4-FFF2-40B4-BE49-F238E27FC236}">
                <a16:creationId xmlns:a16="http://schemas.microsoft.com/office/drawing/2014/main" id="{501DF4C5-6059-4D80-A6CA-581D4FAE5DAF}"/>
              </a:ext>
            </a:extLst>
          </p:cNvPr>
          <p:cNvSpPr>
            <a:spLocks noGrp="1"/>
          </p:cNvSpPr>
          <p:nvPr>
            <p:ph type="title"/>
          </p:nvPr>
        </p:nvSpPr>
        <p:spPr>
          <a:xfrm>
            <a:off x="172672" y="0"/>
            <a:ext cx="8716146" cy="1061159"/>
          </a:xfrm>
        </p:spPr>
        <p:txBody>
          <a:bodyPr/>
          <a:lstStyle/>
          <a:p>
            <a:r>
              <a:rPr lang="es-ES" dirty="0"/>
              <a:t>I. Conceptos Básicos DEL ENS</a:t>
            </a:r>
            <a:endParaRPr lang="en-US" dirty="0"/>
          </a:p>
        </p:txBody>
      </p:sp>
      <p:graphicFrame>
        <p:nvGraphicFramePr>
          <p:cNvPr id="2" name="Objeto 1">
            <a:extLst>
              <a:ext uri="{FF2B5EF4-FFF2-40B4-BE49-F238E27FC236}">
                <a16:creationId xmlns:a16="http://schemas.microsoft.com/office/drawing/2014/main" id="{9B953393-2ADE-4968-B9E0-6F92B2B53D8E}"/>
              </a:ext>
            </a:extLst>
          </p:cNvPr>
          <p:cNvGraphicFramePr>
            <a:graphicFrameLocks noChangeAspect="1"/>
          </p:cNvGraphicFramePr>
          <p:nvPr>
            <p:extLst>
              <p:ext uri="{D42A27DB-BD31-4B8C-83A1-F6EECF244321}">
                <p14:modId xmlns:p14="http://schemas.microsoft.com/office/powerpoint/2010/main" val="965445099"/>
              </p:ext>
            </p:extLst>
          </p:nvPr>
        </p:nvGraphicFramePr>
        <p:xfrm>
          <a:off x="5393053" y="3050675"/>
          <a:ext cx="3392880" cy="3073522"/>
        </p:xfrm>
        <a:graphic>
          <a:graphicData uri="http://schemas.openxmlformats.org/presentationml/2006/ole">
            <mc:AlternateContent xmlns:mc="http://schemas.openxmlformats.org/markup-compatibility/2006">
              <mc:Choice xmlns:v="urn:schemas-microsoft-com:vml" Requires="v">
                <p:oleObj spid="_x0000_s6155" name="Worksheet" r:id="rId5" imgW="12160376" imgH="11017273" progId="Excel.Sheet.12">
                  <p:link updateAutomatic="1"/>
                </p:oleObj>
              </mc:Choice>
              <mc:Fallback>
                <p:oleObj name="Worksheet" r:id="rId5" imgW="12160376" imgH="11017273" progId="Excel.Sheet.12">
                  <p:link updateAutomatic="1"/>
                  <p:pic>
                    <p:nvPicPr>
                      <p:cNvPr id="0" name=""/>
                      <p:cNvPicPr/>
                      <p:nvPr/>
                    </p:nvPicPr>
                    <p:blipFill>
                      <a:blip r:embed="rId6"/>
                      <a:stretch>
                        <a:fillRect/>
                      </a:stretch>
                    </p:blipFill>
                    <p:spPr>
                      <a:xfrm>
                        <a:off x="5393053" y="3050675"/>
                        <a:ext cx="3392880" cy="3073522"/>
                      </a:xfrm>
                      <a:prstGeom prst="rect">
                        <a:avLst/>
                      </a:prstGeom>
                    </p:spPr>
                  </p:pic>
                </p:oleObj>
              </mc:Fallback>
            </mc:AlternateContent>
          </a:graphicData>
        </a:graphic>
      </p:graphicFrame>
    </p:spTree>
    <p:extLst>
      <p:ext uri="{BB962C8B-B14F-4D97-AF65-F5344CB8AC3E}">
        <p14:creationId xmlns:p14="http://schemas.microsoft.com/office/powerpoint/2010/main" val="735843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44" y="1184936"/>
            <a:ext cx="8820150" cy="519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56" y="310458"/>
            <a:ext cx="2744238" cy="53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38637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IV. Medidas de Protección</a:t>
            </a:r>
            <a:endParaRPr lang="en-US" dirty="0"/>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293" y="182815"/>
            <a:ext cx="3282730" cy="752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Imagen 2">
            <a:extLst>
              <a:ext uri="{FF2B5EF4-FFF2-40B4-BE49-F238E27FC236}">
                <a16:creationId xmlns:a16="http://schemas.microsoft.com/office/drawing/2014/main" id="{001DC815-642D-4DD3-AB2E-175642EF387E}"/>
              </a:ext>
            </a:extLst>
          </p:cNvPr>
          <p:cNvPicPr>
            <a:picLocks noChangeAspect="1"/>
          </p:cNvPicPr>
          <p:nvPr/>
        </p:nvPicPr>
        <p:blipFill>
          <a:blip r:embed="rId4"/>
          <a:stretch>
            <a:fillRect/>
          </a:stretch>
        </p:blipFill>
        <p:spPr>
          <a:xfrm>
            <a:off x="107887" y="1252537"/>
            <a:ext cx="4295775" cy="4924425"/>
          </a:xfrm>
          <a:prstGeom prst="rect">
            <a:avLst/>
          </a:prstGeom>
        </p:spPr>
      </p:pic>
      <p:sp>
        <p:nvSpPr>
          <p:cNvPr id="4" name="Rectángulo 3">
            <a:extLst>
              <a:ext uri="{FF2B5EF4-FFF2-40B4-BE49-F238E27FC236}">
                <a16:creationId xmlns:a16="http://schemas.microsoft.com/office/drawing/2014/main" id="{648A62D9-5A41-46D2-AAEC-ED3FEA1D3568}"/>
              </a:ext>
            </a:extLst>
          </p:cNvPr>
          <p:cNvSpPr/>
          <p:nvPr/>
        </p:nvSpPr>
        <p:spPr>
          <a:xfrm>
            <a:off x="4667250" y="4061163"/>
            <a:ext cx="4295775" cy="1754326"/>
          </a:xfrm>
          <a:prstGeom prst="rect">
            <a:avLst/>
          </a:prstGeom>
        </p:spPr>
        <p:txBody>
          <a:bodyPr wrap="square">
            <a:spAutoFit/>
          </a:bodyPr>
          <a:lstStyle/>
          <a:p>
            <a:pPr algn="just">
              <a:spcAft>
                <a:spcPts val="0"/>
              </a:spcAft>
            </a:pPr>
            <a:br>
              <a:rPr lang="es-ES" u="sng" dirty="0">
                <a:solidFill>
                  <a:srgbClr val="0000FF"/>
                </a:solidFill>
                <a:latin typeface="Calibri" panose="020F0502020204030204" pitchFamily="34" charset="0"/>
                <a:ea typeface="Calibri" panose="020F0502020204030204" pitchFamily="34" charset="0"/>
                <a:hlinkClick r:id="rId5"/>
              </a:rPr>
            </a:br>
            <a:r>
              <a:rPr lang="es-ES" u="sng" dirty="0">
                <a:solidFill>
                  <a:srgbClr val="000000"/>
                </a:solidFill>
                <a:latin typeface="Calibri" panose="020F0502020204030204" pitchFamily="34" charset="0"/>
                <a:ea typeface="Calibri" panose="020F0502020204030204" pitchFamily="34" charset="0"/>
                <a:hlinkClick r:id="rId5"/>
              </a:rPr>
              <a:t>https://www.microsoft.com/enus/download/details.aspx?id=53018</a:t>
            </a:r>
            <a:endParaRPr lang="es-ES" sz="1600" dirty="0">
              <a:latin typeface="Calibri" panose="020F0502020204030204" pitchFamily="34" charset="0"/>
              <a:ea typeface="Calibri" panose="020F0502020204030204" pitchFamily="34" charset="0"/>
            </a:endParaRPr>
          </a:p>
          <a:p>
            <a:pPr algn="just">
              <a:spcAft>
                <a:spcPts val="0"/>
              </a:spcAft>
            </a:pPr>
            <a:r>
              <a:rPr lang="es-ES" dirty="0">
                <a:solidFill>
                  <a:srgbClr val="000000"/>
                </a:solidFill>
                <a:latin typeface="Calibri" panose="020F0502020204030204" pitchFamily="34" charset="0"/>
                <a:ea typeface="Calibri" panose="020F0502020204030204" pitchFamily="34" charset="0"/>
              </a:rPr>
              <a:t>  </a:t>
            </a:r>
            <a:endParaRPr lang="es-ES" sz="1600" dirty="0">
              <a:latin typeface="Calibri" panose="020F0502020204030204" pitchFamily="34" charset="0"/>
              <a:ea typeface="Calibri" panose="020F0502020204030204" pitchFamily="34" charset="0"/>
            </a:endParaRPr>
          </a:p>
          <a:p>
            <a:pPr algn="just">
              <a:spcAft>
                <a:spcPts val="0"/>
              </a:spcAft>
            </a:pPr>
            <a:r>
              <a:rPr lang="es-ES" dirty="0">
                <a:solidFill>
                  <a:srgbClr val="000000"/>
                </a:solidFill>
                <a:latin typeface="Calibri" panose="020F0502020204030204" pitchFamily="34" charset="0"/>
                <a:ea typeface="Calibri" panose="020F0502020204030204" pitchFamily="34" charset="0"/>
              </a:rPr>
              <a:t>El ejecutable específico a descargar e instalar es: </a:t>
            </a:r>
            <a:r>
              <a:rPr lang="es-ES" sz="1200" b="1" u="sng" dirty="0">
                <a:solidFill>
                  <a:srgbClr val="000000"/>
                </a:solidFill>
                <a:latin typeface="Roboto"/>
                <a:ea typeface="Calibri" panose="020F0502020204030204" pitchFamily="34" charset="0"/>
                <a:hlinkClick r:id="rId6"/>
              </a:rPr>
              <a:t>AzInfoProtection_ul.exe</a:t>
            </a:r>
            <a:r>
              <a:rPr lang="es-ES" sz="1200" dirty="0">
                <a:solidFill>
                  <a:srgbClr val="000000"/>
                </a:solidFill>
                <a:latin typeface="Roboto"/>
                <a:ea typeface="Calibri" panose="020F0502020204030204" pitchFamily="34" charset="0"/>
              </a:rPr>
              <a:t>.</a:t>
            </a:r>
            <a:endParaRPr lang="es-ES" sz="1600" dirty="0">
              <a:effectLst/>
              <a:latin typeface="Calibri" panose="020F0502020204030204" pitchFamily="34" charset="0"/>
              <a:ea typeface="Calibri" panose="020F0502020204030204" pitchFamily="34" charset="0"/>
            </a:endParaRPr>
          </a:p>
        </p:txBody>
      </p:sp>
      <p:pic>
        <p:nvPicPr>
          <p:cNvPr id="6" name="Imagen 5">
            <a:extLst>
              <a:ext uri="{FF2B5EF4-FFF2-40B4-BE49-F238E27FC236}">
                <a16:creationId xmlns:a16="http://schemas.microsoft.com/office/drawing/2014/main" id="{A23DF81B-76DC-4DA8-8171-4D6E5957271F}"/>
              </a:ext>
            </a:extLst>
          </p:cNvPr>
          <p:cNvPicPr>
            <a:picLocks noChangeAspect="1"/>
          </p:cNvPicPr>
          <p:nvPr/>
        </p:nvPicPr>
        <p:blipFill>
          <a:blip r:embed="rId7"/>
          <a:stretch>
            <a:fillRect/>
          </a:stretch>
        </p:blipFill>
        <p:spPr>
          <a:xfrm>
            <a:off x="5395554" y="1118105"/>
            <a:ext cx="2839165" cy="3138488"/>
          </a:xfrm>
          <a:prstGeom prst="rect">
            <a:avLst/>
          </a:prstGeom>
        </p:spPr>
      </p:pic>
    </p:spTree>
    <p:extLst>
      <p:ext uri="{BB962C8B-B14F-4D97-AF65-F5344CB8AC3E}">
        <p14:creationId xmlns:p14="http://schemas.microsoft.com/office/powerpoint/2010/main" val="3234713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V. Medidas de Protección</a:t>
            </a:r>
            <a:endParaRPr lang="en-US" dirty="0"/>
          </a:p>
        </p:txBody>
      </p:sp>
      <p:sp>
        <p:nvSpPr>
          <p:cNvPr id="3" name="2 Rectángulo"/>
          <p:cNvSpPr/>
          <p:nvPr/>
        </p:nvSpPr>
        <p:spPr>
          <a:xfrm>
            <a:off x="251392" y="1368911"/>
            <a:ext cx="8499867" cy="3108543"/>
          </a:xfrm>
          <a:prstGeom prst="rect">
            <a:avLst/>
          </a:prstGeom>
        </p:spPr>
        <p:txBody>
          <a:bodyPr wrap="square">
            <a:spAutoFit/>
          </a:bodyPr>
          <a:lstStyle/>
          <a:p>
            <a:pPr marL="285750" indent="-285750" algn="just">
              <a:buFont typeface="Wingdings" panose="05000000000000000000" pitchFamily="2" charset="2"/>
              <a:buChar char="q"/>
            </a:pPr>
            <a:r>
              <a:rPr lang="es-ES" sz="1400" dirty="0"/>
              <a:t>Todas las actividades relacionadas con la firma electrónica y el sellado de tiempo deben regirse por un marco técnico y procedimental aprobado formalmente </a:t>
            </a:r>
            <a:r>
              <a:rPr lang="es-ES" sz="1400" dirty="0">
                <a:sym typeface="Wingdings" panose="05000000000000000000" pitchFamily="2" charset="2"/>
              </a:rPr>
              <a:t> </a:t>
            </a:r>
            <a:r>
              <a:rPr lang="es-ES" sz="1400" dirty="0"/>
              <a:t>Política de Firma@</a:t>
            </a:r>
          </a:p>
          <a:p>
            <a:pPr marL="285750" indent="-285750" algn="just">
              <a:buFont typeface="Wingdings" panose="05000000000000000000" pitchFamily="2" charset="2"/>
              <a:buChar char="q"/>
            </a:pPr>
            <a:r>
              <a:rPr lang="es-ES" sz="1400" dirty="0"/>
              <a:t>En la Administración General del Estado se dispone de un marco de referencia  </a:t>
            </a:r>
            <a:r>
              <a:rPr lang="es-ES" sz="1400" dirty="0">
                <a:hlinkClick r:id="rId3"/>
              </a:rPr>
              <a:t>http://administracionelectronica.gob.es/es/ctt/politicafirma </a:t>
            </a:r>
            <a:endParaRPr lang="es-ES" sz="1400" dirty="0"/>
          </a:p>
          <a:p>
            <a:pPr marL="285750" indent="-285750" algn="just">
              <a:buFont typeface="Wingdings" panose="05000000000000000000" pitchFamily="2" charset="2"/>
              <a:buChar char="q"/>
            </a:pPr>
            <a:r>
              <a:rPr lang="es-ES" sz="1400" dirty="0"/>
              <a:t>La política de firma debe cumplir los requisitos del Esquema Nacional de Interoperabilidad. </a:t>
            </a:r>
          </a:p>
          <a:p>
            <a:pPr marL="285750" indent="-285750" algn="just">
              <a:buFont typeface="Wingdings" panose="05000000000000000000" pitchFamily="2" charset="2"/>
              <a:buChar char="q"/>
            </a:pPr>
            <a:r>
              <a:rPr lang="es-ES" sz="1400" b="1" dirty="0"/>
              <a:t>Código seguro de verificación </a:t>
            </a:r>
            <a:r>
              <a:rPr lang="es-ES" sz="1400" dirty="0"/>
              <a:t>: se trata de una forma alternativa de asegurar la autenticidad e integridad de la información proporcionada por la Administración. </a:t>
            </a:r>
          </a:p>
          <a:p>
            <a:pPr algn="just"/>
            <a:endParaRPr lang="es-ES" sz="1400" b="1" dirty="0"/>
          </a:p>
          <a:p>
            <a:pPr algn="just"/>
            <a:r>
              <a:rPr lang="es-ES" sz="1400" b="1" dirty="0"/>
              <a:t>Se considerará evidencia suficiente del cumplimiento de esta medida: </a:t>
            </a:r>
          </a:p>
          <a:p>
            <a:pPr algn="just"/>
            <a:r>
              <a:rPr lang="es-ES" sz="1400" b="1" dirty="0">
                <a:solidFill>
                  <a:srgbClr val="00B050"/>
                </a:solidFill>
              </a:rPr>
              <a:t>[BÁSICO] </a:t>
            </a:r>
            <a:r>
              <a:rPr lang="es-ES" sz="1400" dirty="0"/>
              <a:t>se empleará cualquier tipo de firma@ de los previstos en la legislación vigente</a:t>
            </a:r>
          </a:p>
          <a:p>
            <a:pPr algn="just"/>
            <a:r>
              <a:rPr lang="es-ES" sz="1400" b="1" dirty="0">
                <a:solidFill>
                  <a:srgbClr val="FF9900"/>
                </a:solidFill>
              </a:rPr>
              <a:t>[MEDIO] </a:t>
            </a:r>
            <a:r>
              <a:rPr lang="es-ES" sz="1400" dirty="0"/>
              <a:t>si se emplean mecanismos de firma@ basados en certificados, éstos deben ser acreditados, se deben emplear algoritmos acreditados para el CCN, y se debe garantizar la verificación y validación de la firma@ durante el tiempo requerido por la actividad administrativa que aquella soporte, </a:t>
            </a:r>
          </a:p>
          <a:p>
            <a:pPr algn="just"/>
            <a:r>
              <a:rPr lang="es-ES" sz="1400" b="1" dirty="0">
                <a:solidFill>
                  <a:srgbClr val="C00000"/>
                </a:solidFill>
              </a:rPr>
              <a:t>[ALTO] </a:t>
            </a:r>
            <a:r>
              <a:rPr lang="es-ES" sz="1400" dirty="0"/>
              <a:t>Uso de medios certificados conforme a OP.Pl5</a:t>
            </a:r>
          </a:p>
        </p:txBody>
      </p:sp>
      <p:sp>
        <p:nvSpPr>
          <p:cNvPr id="6" name="5 Rectángulo"/>
          <p:cNvSpPr/>
          <p:nvPr/>
        </p:nvSpPr>
        <p:spPr>
          <a:xfrm>
            <a:off x="294232" y="1020840"/>
            <a:ext cx="5300810" cy="369332"/>
          </a:xfrm>
          <a:prstGeom prst="rect">
            <a:avLst/>
          </a:prstGeom>
        </p:spPr>
        <p:txBody>
          <a:bodyPr wrap="square">
            <a:spAutoFit/>
          </a:bodyPr>
          <a:lstStyle/>
          <a:p>
            <a:r>
              <a:rPr lang="es-ES" b="1" u="sng" dirty="0">
                <a:solidFill>
                  <a:srgbClr val="C00000"/>
                </a:solidFill>
              </a:rPr>
              <a:t>MP.INFO 4 y 5-Firma@ y Sello de Tiempo</a:t>
            </a:r>
            <a:endParaRPr lang="es-ES" dirty="0">
              <a:solidFill>
                <a:srgbClr val="C00000"/>
              </a:solidFill>
            </a:endParaRPr>
          </a:p>
        </p:txBody>
      </p:sp>
      <p:sp>
        <p:nvSpPr>
          <p:cNvPr id="5" name="4 Rectángulo"/>
          <p:cNvSpPr/>
          <p:nvPr/>
        </p:nvSpPr>
        <p:spPr>
          <a:xfrm>
            <a:off x="251392" y="4499938"/>
            <a:ext cx="6896806" cy="1846659"/>
          </a:xfrm>
          <a:prstGeom prst="rect">
            <a:avLst/>
          </a:prstGeom>
        </p:spPr>
        <p:txBody>
          <a:bodyPr wrap="square">
            <a:spAutoFit/>
          </a:bodyPr>
          <a:lstStyle/>
          <a:p>
            <a:r>
              <a:rPr lang="es-ES" sz="1600" b="1" u="sng" dirty="0">
                <a:solidFill>
                  <a:srgbClr val="C00000"/>
                </a:solidFill>
              </a:rPr>
              <a:t>Sellos de Tiempo</a:t>
            </a:r>
          </a:p>
          <a:p>
            <a:pPr marL="285750" indent="-285750" algn="just">
              <a:buFont typeface="Wingdings" panose="05000000000000000000" pitchFamily="2" charset="2"/>
              <a:buChar char="q"/>
            </a:pPr>
            <a:r>
              <a:rPr lang="es-ES" sz="1400" dirty="0"/>
              <a:t>Se deben fechan electrónicamente los documentos cuya fecha y hora de entrada debe acreditarse fehacientemente. </a:t>
            </a:r>
          </a:p>
          <a:p>
            <a:pPr marL="285750" indent="-285750" algn="just">
              <a:buFont typeface="Wingdings" panose="05000000000000000000" pitchFamily="2" charset="2"/>
              <a:buChar char="q"/>
            </a:pPr>
            <a:r>
              <a:rPr lang="es-ES" sz="1400" dirty="0"/>
              <a:t>Se fechan electrónicamente los documentos cuya fecha y hora de salida debe acreditarse fehacientemente. </a:t>
            </a:r>
          </a:p>
          <a:p>
            <a:pPr marL="285750" indent="-285750" algn="just">
              <a:buFont typeface="Wingdings" panose="05000000000000000000" pitchFamily="2" charset="2"/>
              <a:buChar char="q"/>
            </a:pPr>
            <a:r>
              <a:rPr lang="es-ES" sz="1400" dirty="0"/>
              <a:t>Se fechan electrónicamente las firmas cuya validez deba extenderse por largos periodos o así lo exija la normativa aplicable; alternativamente se pueden utilizar formatos de firma avanzada que incluyan fechado. </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8198" y="4938853"/>
            <a:ext cx="1939925"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660" y="314278"/>
            <a:ext cx="2892521"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4243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V. Medidas de Protección</a:t>
            </a:r>
            <a:endParaRPr lang="en-US" dirty="0"/>
          </a:p>
        </p:txBody>
      </p:sp>
      <p:sp>
        <p:nvSpPr>
          <p:cNvPr id="3" name="2 Rectángulo"/>
          <p:cNvSpPr/>
          <p:nvPr/>
        </p:nvSpPr>
        <p:spPr>
          <a:xfrm>
            <a:off x="251391" y="1522820"/>
            <a:ext cx="8499867" cy="2893100"/>
          </a:xfrm>
          <a:prstGeom prst="rect">
            <a:avLst/>
          </a:prstGeom>
        </p:spPr>
        <p:txBody>
          <a:bodyPr wrap="square">
            <a:spAutoFit/>
          </a:bodyPr>
          <a:lstStyle/>
          <a:p>
            <a:pPr marL="285750" indent="-285750" algn="just">
              <a:buFont typeface="Wingdings" panose="05000000000000000000" pitchFamily="2" charset="2"/>
              <a:buChar char="q"/>
            </a:pPr>
            <a:r>
              <a:rPr lang="es-ES" sz="1400" dirty="0"/>
              <a:t>Se debe retirar de los documentos toda la información adicional contenida en campos ocultos, meta datos, comentarios, revisiones anteriores, etc. salvo cuando dicha información sea pertinente para el receptor del documento. </a:t>
            </a:r>
          </a:p>
          <a:p>
            <a:pPr marL="285750" indent="-285750" algn="just">
              <a:buFont typeface="Wingdings" panose="05000000000000000000" pitchFamily="2" charset="2"/>
              <a:buChar char="q"/>
            </a:pPr>
            <a:r>
              <a:rPr lang="es-ES" sz="1400" dirty="0"/>
              <a:t>Esta medida es especialmente relevante cuando el documento se difunde ampliamente, como ocurre cuando se ofrece al público en un servidor web u otro tipo de repositorios de información. </a:t>
            </a:r>
          </a:p>
          <a:p>
            <a:pPr algn="just"/>
            <a:endParaRPr lang="es-ES" sz="1400" b="1" dirty="0"/>
          </a:p>
          <a:p>
            <a:pPr algn="just"/>
            <a:r>
              <a:rPr lang="es-ES" sz="1400" b="1" dirty="0"/>
              <a:t>Se considerará evidencia suficiente del cumplimiento de esta medida: </a:t>
            </a:r>
          </a:p>
          <a:p>
            <a:pPr marL="285750" indent="-285750" algn="just">
              <a:buFont typeface="Wingdings" panose="05000000000000000000" pitchFamily="2" charset="2"/>
              <a:buChar char="§"/>
            </a:pPr>
            <a:r>
              <a:rPr lang="es-ES" sz="1400" dirty="0"/>
              <a:t>Existe un procedimiento para limpiar todos los documentos que van a ser transferidos a otro dominio de seguridad. </a:t>
            </a:r>
          </a:p>
          <a:p>
            <a:pPr marL="285750" indent="-285750" algn="just">
              <a:buFont typeface="Wingdings" panose="05000000000000000000" pitchFamily="2" charset="2"/>
              <a:buChar char="§"/>
            </a:pPr>
            <a:r>
              <a:rPr lang="es-ES" sz="1400" dirty="0"/>
              <a:t>Existe un procedimiento para limpiar todos los documentos que van a ser publicados electrónicamente  se utilizan herramientas evaluadas para limpiar los datos ocultos innecesarios de los documentos.</a:t>
            </a:r>
          </a:p>
          <a:p>
            <a:pPr marL="285750" indent="-285750">
              <a:buFont typeface="Wingdings" panose="05000000000000000000" pitchFamily="2" charset="2"/>
              <a:buChar char="§"/>
            </a:pPr>
            <a:r>
              <a:rPr lang="es-ES" sz="1400" dirty="0"/>
              <a:t>Se utilizan herramientas evaluadas para limpiar los datos ocultos innecesarios de los documentos. </a:t>
            </a:r>
          </a:p>
        </p:txBody>
      </p:sp>
      <p:sp>
        <p:nvSpPr>
          <p:cNvPr id="6" name="5 Rectángulo"/>
          <p:cNvSpPr/>
          <p:nvPr/>
        </p:nvSpPr>
        <p:spPr>
          <a:xfrm>
            <a:off x="294232" y="1020840"/>
            <a:ext cx="5300810" cy="369332"/>
          </a:xfrm>
          <a:prstGeom prst="rect">
            <a:avLst/>
          </a:prstGeom>
        </p:spPr>
        <p:txBody>
          <a:bodyPr wrap="square">
            <a:spAutoFit/>
          </a:bodyPr>
          <a:lstStyle/>
          <a:p>
            <a:r>
              <a:rPr lang="es-ES" b="1" u="sng" dirty="0">
                <a:solidFill>
                  <a:srgbClr val="C00000"/>
                </a:solidFill>
              </a:rPr>
              <a:t>MP.INFO –Limpieza de Documentos</a:t>
            </a:r>
            <a:endParaRPr lang="es-ES" dirty="0">
              <a:solidFill>
                <a:srgbClr val="C00000"/>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296" y="220443"/>
            <a:ext cx="2239963"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706" y="4597038"/>
            <a:ext cx="2532710" cy="154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62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V. Medidas de Protección</a:t>
            </a:r>
            <a:endParaRPr lang="en-US" dirty="0"/>
          </a:p>
        </p:txBody>
      </p:sp>
      <p:sp>
        <p:nvSpPr>
          <p:cNvPr id="3" name="2 Rectángulo"/>
          <p:cNvSpPr/>
          <p:nvPr/>
        </p:nvSpPr>
        <p:spPr>
          <a:xfrm>
            <a:off x="251392" y="1368911"/>
            <a:ext cx="8499867" cy="5047536"/>
          </a:xfrm>
          <a:prstGeom prst="rect">
            <a:avLst/>
          </a:prstGeom>
        </p:spPr>
        <p:txBody>
          <a:bodyPr wrap="square">
            <a:spAutoFit/>
          </a:bodyPr>
          <a:lstStyle/>
          <a:p>
            <a:pPr marL="285750" indent="-285750" algn="just">
              <a:buFont typeface="Wingdings" panose="05000000000000000000" pitchFamily="2" charset="2"/>
              <a:buChar char="q"/>
            </a:pPr>
            <a:r>
              <a:rPr lang="es-ES" sz="1400" dirty="0"/>
              <a:t>Se deben realizar copias de respaldo que permitan recuperar datos perdidos accidental o intencionadamente con una antigüedad de determinar por la Organización. </a:t>
            </a:r>
          </a:p>
          <a:p>
            <a:pPr marL="285750" indent="-285750" algn="just">
              <a:buFont typeface="Wingdings" panose="05000000000000000000" pitchFamily="2" charset="2"/>
              <a:buChar char="q"/>
            </a:pPr>
            <a:r>
              <a:rPr lang="es-ES" sz="1400" dirty="0"/>
              <a:t>Las copias de respaldo disfrutarán de las mismas seguridades que los datos originales en lo que se refiere a integridad, confidencialidad, autenticidad y trazabilidad. En particular, debe considerarse la conveniencia o necesidad de que las copias de seguridad estén cifradas para garantizar la confidencialidad </a:t>
            </a:r>
          </a:p>
          <a:p>
            <a:pPr marL="285750" indent="-285750" algn="just">
              <a:buFont typeface="Wingdings" panose="05000000000000000000" pitchFamily="2" charset="2"/>
              <a:buChar char="q"/>
            </a:pPr>
            <a:r>
              <a:rPr lang="es-ES" sz="1400" dirty="0"/>
              <a:t>Debe existir un proceso de autorización para la recuperación de información de las copias de respaldo </a:t>
            </a:r>
          </a:p>
          <a:p>
            <a:pPr marL="285750" indent="-285750" algn="just">
              <a:buFont typeface="Wingdings" panose="05000000000000000000" pitchFamily="2" charset="2"/>
              <a:buChar char="q"/>
            </a:pPr>
            <a:r>
              <a:rPr lang="es-ES" sz="1400" dirty="0"/>
              <a:t>Los controles de acceso a las copias de respaldo garantizarán las mismas seguridades que los controles de acceso a la información original </a:t>
            </a:r>
          </a:p>
          <a:p>
            <a:pPr marL="285750" indent="-285750" algn="just">
              <a:buFont typeface="Wingdings" panose="05000000000000000000" pitchFamily="2" charset="2"/>
              <a:buChar char="q"/>
            </a:pPr>
            <a:r>
              <a:rPr lang="es-ES" sz="1400" dirty="0"/>
              <a:t>Las copias de respaldo se conservarán en lugar(es) suficientemente independiente(s) de la ubicación normal de la información en explotación</a:t>
            </a:r>
          </a:p>
          <a:p>
            <a:pPr marL="285750" indent="-285750" algn="just">
              <a:buFont typeface="Wingdings" panose="05000000000000000000" pitchFamily="2" charset="2"/>
              <a:buChar char="q"/>
            </a:pPr>
            <a:r>
              <a:rPr lang="es-ES" sz="1400" dirty="0"/>
              <a:t>El trasporte de copias de respaldo desde el lugar donde se producen hasta su lugar de almacenamiento garantiza las mismas seguridades que los controles de acceso a la información original.</a:t>
            </a:r>
          </a:p>
          <a:p>
            <a:pPr marL="285750" indent="-285750" algn="just">
              <a:buFont typeface="Wingdings" panose="05000000000000000000" pitchFamily="2" charset="2"/>
              <a:buChar char="q"/>
            </a:pPr>
            <a:r>
              <a:rPr lang="es-ES" sz="1400" dirty="0"/>
              <a:t>Todo el proceso debe estar alineado con los resultados y </a:t>
            </a:r>
            <a:r>
              <a:rPr lang="es-ES" sz="1400" dirty="0" err="1"/>
              <a:t>parametos</a:t>
            </a:r>
            <a:r>
              <a:rPr lang="es-ES" sz="1400" dirty="0"/>
              <a:t> del BIA (RPO y RTO) y PCN</a:t>
            </a:r>
          </a:p>
          <a:p>
            <a:pPr algn="just"/>
            <a:endParaRPr lang="es-ES" sz="1400" b="1" dirty="0"/>
          </a:p>
          <a:p>
            <a:pPr algn="just"/>
            <a:r>
              <a:rPr lang="es-ES" sz="1400" b="1" dirty="0"/>
              <a:t>Se considerará evidencia suficiente del cumplimiento de esta medida: </a:t>
            </a:r>
          </a:p>
          <a:p>
            <a:pPr algn="just"/>
            <a:r>
              <a:rPr lang="es-ES" sz="1400" b="1" dirty="0">
                <a:solidFill>
                  <a:srgbClr val="00B050"/>
                </a:solidFill>
              </a:rPr>
              <a:t>[BÁSICO] </a:t>
            </a:r>
            <a:r>
              <a:rPr lang="es-ES" sz="1400" dirty="0"/>
              <a:t>Existen procedimientos para recuperar la información, indicando el tiempo estimado de recuperación. </a:t>
            </a:r>
          </a:p>
          <a:p>
            <a:pPr algn="just"/>
            <a:r>
              <a:rPr lang="es-ES" sz="1400" b="1" dirty="0">
                <a:solidFill>
                  <a:srgbClr val="FF9900"/>
                </a:solidFill>
              </a:rPr>
              <a:t>[MEDIO] </a:t>
            </a:r>
            <a:r>
              <a:rPr lang="es-ES" sz="1400" dirty="0"/>
              <a:t> Se verifica regularmente que la información respaldada está correctamente dispuesta para ser recuperada en caso de necesidad. </a:t>
            </a:r>
          </a:p>
          <a:p>
            <a:pPr algn="just"/>
            <a:r>
              <a:rPr lang="es-ES" sz="1400" b="1" dirty="0">
                <a:solidFill>
                  <a:srgbClr val="C00000"/>
                </a:solidFill>
              </a:rPr>
              <a:t>[ALTO] </a:t>
            </a:r>
            <a:r>
              <a:rPr lang="es-ES" sz="1400" dirty="0"/>
              <a:t>El plan de copias se vertebra dentro del plan de continuidad aprobado </a:t>
            </a:r>
          </a:p>
        </p:txBody>
      </p:sp>
      <p:sp>
        <p:nvSpPr>
          <p:cNvPr id="6" name="5 Rectángulo"/>
          <p:cNvSpPr/>
          <p:nvPr/>
        </p:nvSpPr>
        <p:spPr>
          <a:xfrm>
            <a:off x="294232" y="1020840"/>
            <a:ext cx="5300810" cy="369332"/>
          </a:xfrm>
          <a:prstGeom prst="rect">
            <a:avLst/>
          </a:prstGeom>
        </p:spPr>
        <p:txBody>
          <a:bodyPr wrap="square">
            <a:spAutoFit/>
          </a:bodyPr>
          <a:lstStyle/>
          <a:p>
            <a:r>
              <a:rPr lang="es-ES" b="1" u="sng" dirty="0">
                <a:solidFill>
                  <a:srgbClr val="C00000"/>
                </a:solidFill>
              </a:rPr>
              <a:t>MP.INFO-Backup</a:t>
            </a:r>
            <a:endParaRPr lang="es-ES" dirty="0">
              <a:solidFill>
                <a:srgbClr val="C00000"/>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296" y="220443"/>
            <a:ext cx="2239963"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9048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V. Medidas de Protección</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62" y="1648469"/>
            <a:ext cx="8567707" cy="330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212" y="4954843"/>
            <a:ext cx="2528557" cy="141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166284" y="1130229"/>
            <a:ext cx="2531649" cy="646331"/>
          </a:xfrm>
          <a:prstGeom prst="rect">
            <a:avLst/>
          </a:prstGeom>
        </p:spPr>
        <p:txBody>
          <a:bodyPr wrap="square">
            <a:spAutoFit/>
          </a:bodyPr>
          <a:lstStyle/>
          <a:p>
            <a:r>
              <a:rPr lang="es-ES" b="1" u="sng" dirty="0">
                <a:solidFill>
                  <a:srgbClr val="C00000"/>
                </a:solidFill>
              </a:rPr>
              <a:t>MP.SERVICIOS</a:t>
            </a:r>
          </a:p>
          <a:p>
            <a:endParaRPr lang="es-ES" dirty="0">
              <a:solidFill>
                <a:srgbClr val="C00000"/>
              </a:solidFill>
            </a:endParaRP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1296" y="220443"/>
            <a:ext cx="2239963"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4099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V. Medidas de Protección</a:t>
            </a:r>
            <a:endParaRPr lang="en-US" dirty="0"/>
          </a:p>
        </p:txBody>
      </p:sp>
      <p:graphicFrame>
        <p:nvGraphicFramePr>
          <p:cNvPr id="6" name="5 Tabla"/>
          <p:cNvGraphicFramePr>
            <a:graphicFrameLocks noGrp="1"/>
          </p:cNvGraphicFramePr>
          <p:nvPr>
            <p:extLst>
              <p:ext uri="{D42A27DB-BD31-4B8C-83A1-F6EECF244321}">
                <p14:modId xmlns:p14="http://schemas.microsoft.com/office/powerpoint/2010/main" val="206012664"/>
              </p:ext>
            </p:extLst>
          </p:nvPr>
        </p:nvGraphicFramePr>
        <p:xfrm>
          <a:off x="153909" y="1523749"/>
          <a:ext cx="8611167" cy="4402335"/>
        </p:xfrm>
        <a:graphic>
          <a:graphicData uri="http://schemas.openxmlformats.org/drawingml/2006/table">
            <a:tbl>
              <a:tblPr firstRow="1" bandRow="1">
                <a:tableStyleId>{5C22544A-7EE6-4342-B048-85BDC9FD1C3A}</a:tableStyleId>
              </a:tblPr>
              <a:tblGrid>
                <a:gridCol w="3630440">
                  <a:extLst>
                    <a:ext uri="{9D8B030D-6E8A-4147-A177-3AD203B41FA5}">
                      <a16:colId xmlns:a16="http://schemas.microsoft.com/office/drawing/2014/main" val="20000"/>
                    </a:ext>
                  </a:extLst>
                </a:gridCol>
                <a:gridCol w="4980727">
                  <a:extLst>
                    <a:ext uri="{9D8B030D-6E8A-4147-A177-3AD203B41FA5}">
                      <a16:colId xmlns:a16="http://schemas.microsoft.com/office/drawing/2014/main" val="20001"/>
                    </a:ext>
                  </a:extLst>
                </a:gridCol>
              </a:tblGrid>
              <a:tr h="370840">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631328">
                <a:tc>
                  <a:txBody>
                    <a:bodyPr/>
                    <a:lstStyle/>
                    <a:p>
                      <a:pPr algn="just" fontAlgn="ctr"/>
                      <a:r>
                        <a:rPr lang="es-ES" sz="1100" b="1" i="0" u="none" strike="noStrike" dirty="0">
                          <a:solidFill>
                            <a:srgbClr val="000000"/>
                          </a:solidFill>
                          <a:effectLst/>
                          <a:latin typeface="Tahoma"/>
                        </a:rPr>
                        <a:t>La información que se distribuye por medio de correo electrónico,</a:t>
                      </a:r>
                      <a:r>
                        <a:rPr lang="es-ES" sz="1100" b="1" i="0" u="none" strike="noStrike" baseline="0" dirty="0">
                          <a:solidFill>
                            <a:srgbClr val="000000"/>
                          </a:solidFill>
                          <a:effectLst/>
                          <a:latin typeface="Tahoma"/>
                        </a:rPr>
                        <a:t> </a:t>
                      </a:r>
                      <a:r>
                        <a:rPr lang="es-ES" sz="1100" b="1" i="0" u="none" strike="noStrike" dirty="0">
                          <a:solidFill>
                            <a:srgbClr val="000000"/>
                          </a:solidFill>
                          <a:effectLst/>
                          <a:latin typeface="Tahoma"/>
                        </a:rPr>
                        <a:t>se protege tanto en el cuerpo de los mensajes como en los anexos? </a:t>
                      </a:r>
                    </a:p>
                  </a:txBody>
                  <a:tcPr marL="6350" marR="6350" marT="6350" marB="0" anchor="ctr"/>
                </a:tc>
                <a:tc>
                  <a:txBody>
                    <a:bodyPr/>
                    <a:lstStyle/>
                    <a:p>
                      <a:pPr algn="just" fontAlgn="ctr"/>
                      <a:r>
                        <a:rPr lang="es-ES" sz="1100" b="0" i="0" u="none" strike="noStrike" dirty="0">
                          <a:solidFill>
                            <a:srgbClr val="000000"/>
                          </a:solidFill>
                          <a:effectLst/>
                          <a:latin typeface="Tahoma"/>
                        </a:rPr>
                        <a:t>Dispone de una política o normativa documentada y evidencia documental de que se ha constatado la autenticidad del</a:t>
                      </a:r>
                      <a:r>
                        <a:rPr lang="es-ES" sz="1100" b="0" i="0" u="none" strike="noStrike" baseline="0" dirty="0">
                          <a:solidFill>
                            <a:srgbClr val="000000"/>
                          </a:solidFill>
                          <a:effectLst/>
                          <a:latin typeface="Tahoma"/>
                        </a:rPr>
                        <a:t> </a:t>
                      </a:r>
                      <a:r>
                        <a:rPr lang="es-ES" sz="1100" b="0" i="0" u="none" strike="noStrike" dirty="0">
                          <a:solidFill>
                            <a:srgbClr val="000000"/>
                          </a:solidFill>
                          <a:effectLst/>
                          <a:latin typeface="Tahoma"/>
                        </a:rPr>
                        <a:t>otro extremo, por el procedimiento que se haya establecido, antes de</a:t>
                      </a:r>
                      <a:r>
                        <a:rPr lang="es-ES" sz="1100" b="0" i="0" u="none" strike="noStrike" baseline="0" dirty="0">
                          <a:solidFill>
                            <a:srgbClr val="000000"/>
                          </a:solidFill>
                          <a:effectLst/>
                          <a:latin typeface="Tahoma"/>
                        </a:rPr>
                        <a:t> i</a:t>
                      </a:r>
                      <a:r>
                        <a:rPr lang="es-ES" sz="1100" b="0" i="0" u="none" strike="noStrike" dirty="0">
                          <a:solidFill>
                            <a:srgbClr val="000000"/>
                          </a:solidFill>
                          <a:effectLst/>
                          <a:latin typeface="Tahoma"/>
                        </a:rPr>
                        <a:t>ntercambiar información alguna.</a:t>
                      </a:r>
                    </a:p>
                  </a:txBody>
                  <a:tcPr marL="6350" marR="6350" marT="6350" marB="0"/>
                </a:tc>
                <a:extLst>
                  <a:ext uri="{0D108BD9-81ED-4DB2-BD59-A6C34878D82A}">
                    <a16:rowId xmlns:a16="http://schemas.microsoft.com/office/drawing/2014/main" val="10001"/>
                  </a:ext>
                </a:extLst>
              </a:tr>
              <a:tr h="370840">
                <a:tc>
                  <a:txBody>
                    <a:bodyPr/>
                    <a:lstStyle/>
                    <a:p>
                      <a:pPr algn="just" fontAlgn="ctr"/>
                      <a:r>
                        <a:rPr lang="es-ES" sz="1100" b="1" i="0" u="none" strike="noStrike" dirty="0">
                          <a:solidFill>
                            <a:srgbClr val="000000"/>
                          </a:solidFill>
                          <a:effectLst/>
                          <a:latin typeface="Tahoma"/>
                        </a:rPr>
                        <a:t>Se protege la información de encaminamiento de mensajes y establecimiento de conexiones?</a:t>
                      </a:r>
                    </a:p>
                  </a:txBody>
                  <a:tcPr marL="6350" marR="6350" marT="6350" marB="0" anchor="ctr"/>
                </a:tc>
                <a:tc>
                  <a:txBody>
                    <a:bodyPr/>
                    <a:lstStyle/>
                    <a:p>
                      <a:pPr algn="just" fontAlgn="ctr"/>
                      <a:r>
                        <a:rPr lang="es-ES" sz="1100" b="0" i="0" u="none" strike="noStrike" dirty="0">
                          <a:solidFill>
                            <a:srgbClr val="000000"/>
                          </a:solidFill>
                          <a:effectLst/>
                          <a:latin typeface="Tahoma"/>
                        </a:rPr>
                        <a:t>Dispone de una política o normativa documentada que especifica el uso de mecanismos para la prevención de ataques activos y, en caso de ocurrir, su detección con la consiguiente activación de los procedimientos previstos de tratamiento del incidente.</a:t>
                      </a:r>
                    </a:p>
                  </a:txBody>
                  <a:tcPr marL="6350" marR="6350" marT="6350" marB="0"/>
                </a:tc>
                <a:extLst>
                  <a:ext uri="{0D108BD9-81ED-4DB2-BD59-A6C34878D82A}">
                    <a16:rowId xmlns:a16="http://schemas.microsoft.com/office/drawing/2014/main" val="10002"/>
                  </a:ext>
                </a:extLst>
              </a:tr>
              <a:tr h="1142535">
                <a:tc>
                  <a:txBody>
                    <a:bodyPr/>
                    <a:lstStyle/>
                    <a:p>
                      <a:pPr algn="just" fontAlgn="ctr"/>
                      <a:r>
                        <a:rPr lang="es-ES" sz="1100" b="1" i="0" u="none" strike="noStrike" dirty="0">
                          <a:solidFill>
                            <a:srgbClr val="000000"/>
                          </a:solidFill>
                          <a:effectLst/>
                          <a:latin typeface="Tahoma"/>
                        </a:rPr>
                        <a:t>Se protege a la organización frente a problemas que se materializan por medio del correo electrónico, como del correo no solicitado (spam), frente a programas dañinos (virus, gusanos, troyanos, espías u otros de naturaleza análoga), frente a código móvil de tipo “</a:t>
                      </a:r>
                      <a:r>
                        <a:rPr lang="es-ES" sz="1100" b="1" i="0" u="none" strike="noStrike" dirty="0" err="1">
                          <a:solidFill>
                            <a:srgbClr val="000000"/>
                          </a:solidFill>
                          <a:effectLst/>
                          <a:latin typeface="Tahoma"/>
                        </a:rPr>
                        <a:t>applet</a:t>
                      </a:r>
                      <a:r>
                        <a:rPr lang="es-ES" sz="1100" b="1" i="0" u="none" strike="noStrike" dirty="0">
                          <a:solidFill>
                            <a:srgbClr val="000000"/>
                          </a:solidFill>
                          <a:effectLst/>
                          <a:latin typeface="Tahoma"/>
                        </a:rPr>
                        <a:t>”?</a:t>
                      </a:r>
                    </a:p>
                  </a:txBody>
                  <a:tcPr marL="6350" marR="6350" marT="6350" marB="0" anchor="ctr"/>
                </a:tc>
                <a:tc>
                  <a:txBody>
                    <a:bodyPr/>
                    <a:lstStyle/>
                    <a:p>
                      <a:pPr algn="just" fontAlgn="ctr"/>
                      <a:r>
                        <a:rPr lang="es-ES" sz="1100" b="0" i="0" u="none" strike="noStrike" dirty="0">
                          <a:solidFill>
                            <a:srgbClr val="000000"/>
                          </a:solidFill>
                          <a:effectLst/>
                          <a:latin typeface="Tahoma"/>
                        </a:rPr>
                        <a:t>Dispone de una política o normativa documentada que indica que las comunicaciones que discurren por redes fuera del propio dominio de seguridad utilizan VPN con métodos criptográficos que garanticen la confidencialidad de la información transmitida. La protección de la clave de cifrado cumple [op.exp.11]. Dispone de un inventario de conexiones que discurren por redes fuera del propio dominio de seguridad. Consultar el mecanismo VPN utilizado.</a:t>
                      </a:r>
                    </a:p>
                  </a:txBody>
                  <a:tcPr marL="6350" marR="6350" marT="6350" marB="0"/>
                </a:tc>
                <a:extLst>
                  <a:ext uri="{0D108BD9-81ED-4DB2-BD59-A6C34878D82A}">
                    <a16:rowId xmlns:a16="http://schemas.microsoft.com/office/drawing/2014/main" val="10003"/>
                  </a:ext>
                </a:extLst>
              </a:tr>
              <a:tr h="658061">
                <a:tc>
                  <a:txBody>
                    <a:bodyPr/>
                    <a:lstStyle/>
                    <a:p>
                      <a:pPr algn="just" fontAlgn="ctr"/>
                      <a:r>
                        <a:rPr lang="es-ES" sz="1100" b="1" i="0" u="none" strike="noStrike" dirty="0">
                          <a:solidFill>
                            <a:srgbClr val="000000"/>
                          </a:solidFill>
                          <a:effectLst/>
                          <a:latin typeface="Tahoma"/>
                        </a:rPr>
                        <a:t>Se han establecido normas de uso del correo electrónico contemplando limitaciones al uso como soporte de comunicaciones privadas y se llevan a cabo actividades de concienciación y formación relativas al uso del correo electrónico? </a:t>
                      </a:r>
                    </a:p>
                  </a:txBody>
                  <a:tcPr marL="6350" marR="6350" marT="6350" marB="0" anchor="ctr"/>
                </a:tc>
                <a:tc>
                  <a:txBody>
                    <a:bodyPr/>
                    <a:lstStyle/>
                    <a:p>
                      <a:pPr algn="just" fontAlgn="ctr"/>
                      <a:r>
                        <a:rPr lang="es-ES" sz="1100" b="0" i="0" u="none" strike="noStrike" dirty="0">
                          <a:solidFill>
                            <a:srgbClr val="000000"/>
                          </a:solidFill>
                          <a:effectLst/>
                          <a:latin typeface="Tahoma"/>
                        </a:rPr>
                        <a:t>Dispone de un inventario de algoritmos criptográficos empleados. Los algoritmos criptográficos han sido acreditados por el CCN.</a:t>
                      </a:r>
                    </a:p>
                  </a:txBody>
                  <a:tcPr marL="6350" marR="6350" marT="6350" marB="0"/>
                </a:tc>
                <a:extLst>
                  <a:ext uri="{0D108BD9-81ED-4DB2-BD59-A6C34878D82A}">
                    <a16:rowId xmlns:a16="http://schemas.microsoft.com/office/drawing/2014/main" val="10004"/>
                  </a:ext>
                </a:extLst>
              </a:tr>
              <a:tr h="736172">
                <a:tc>
                  <a:txBody>
                    <a:bodyPr/>
                    <a:lstStyle/>
                    <a:p>
                      <a:pPr algn="just" fontAlgn="ctr"/>
                      <a:r>
                        <a:rPr lang="es-ES" sz="1100" b="1" i="0" u="none" strike="noStrike" dirty="0">
                          <a:solidFill>
                            <a:srgbClr val="000000"/>
                          </a:solidFill>
                          <a:effectLst/>
                          <a:latin typeface="Tahoma"/>
                        </a:rPr>
                        <a:t>La información que se distribuye por medio de correo electrónico,</a:t>
                      </a:r>
                      <a:r>
                        <a:rPr lang="es-ES" sz="1100" b="1" i="0" u="none" strike="noStrike" baseline="0" dirty="0">
                          <a:solidFill>
                            <a:srgbClr val="000000"/>
                          </a:solidFill>
                          <a:effectLst/>
                          <a:latin typeface="Tahoma"/>
                        </a:rPr>
                        <a:t> </a:t>
                      </a:r>
                      <a:r>
                        <a:rPr lang="es-ES" sz="1100" b="1" i="0" u="none" strike="noStrike" dirty="0">
                          <a:solidFill>
                            <a:srgbClr val="000000"/>
                          </a:solidFill>
                          <a:effectLst/>
                          <a:latin typeface="Tahoma"/>
                        </a:rPr>
                        <a:t>se protege tanto en el cuerpo de los mensajes como en los anexos? </a:t>
                      </a:r>
                    </a:p>
                  </a:txBody>
                  <a:tcPr marL="6350" marR="6350" marT="6350" marB="0" anchor="ctr"/>
                </a:tc>
                <a:tc>
                  <a:txBody>
                    <a:bodyPr/>
                    <a:lstStyle/>
                    <a:p>
                      <a:pPr algn="just" fontAlgn="ctr"/>
                      <a:r>
                        <a:rPr lang="es-ES" sz="1100" b="0" i="0" u="none" strike="noStrike" dirty="0">
                          <a:solidFill>
                            <a:srgbClr val="000000"/>
                          </a:solidFill>
                          <a:effectLst/>
                          <a:latin typeface="Tahoma"/>
                        </a:rPr>
                        <a:t>Dispone de una política o normativa documentada que indica el uso de dispositivos hardware en el establecimiento y utilización de la VPN.</a:t>
                      </a:r>
                      <a:br>
                        <a:rPr lang="es-ES" sz="1100" b="0" i="0" u="none" strike="noStrike" dirty="0">
                          <a:solidFill>
                            <a:srgbClr val="000000"/>
                          </a:solidFill>
                          <a:effectLst/>
                          <a:latin typeface="Tahoma"/>
                        </a:rPr>
                      </a:br>
                      <a:r>
                        <a:rPr lang="es-ES" sz="1100" b="0" i="0" u="none" strike="noStrike" dirty="0">
                          <a:solidFill>
                            <a:srgbClr val="000000"/>
                          </a:solidFill>
                          <a:effectLst/>
                          <a:latin typeface="Tahoma"/>
                        </a:rPr>
                        <a:t>En caso de no utilización de dispositivos hardware debe estar debidamente acreditado y aprobado por el responsable. </a:t>
                      </a:r>
                    </a:p>
                  </a:txBody>
                  <a:tcPr marL="6350" marR="6350" marT="635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64687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V. Medidas de Protección</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20" y="1269559"/>
            <a:ext cx="8193386" cy="507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6541" y="227941"/>
            <a:ext cx="2291493" cy="6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2820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V. Medidas de Protección</a:t>
            </a:r>
            <a:endParaRPr lang="en-US" dirty="0"/>
          </a:p>
        </p:txBody>
      </p:sp>
      <p:graphicFrame>
        <p:nvGraphicFramePr>
          <p:cNvPr id="6" name="5 Tabla"/>
          <p:cNvGraphicFramePr>
            <a:graphicFrameLocks noGrp="1"/>
          </p:cNvGraphicFramePr>
          <p:nvPr>
            <p:extLst>
              <p:ext uri="{D42A27DB-BD31-4B8C-83A1-F6EECF244321}">
                <p14:modId xmlns:p14="http://schemas.microsoft.com/office/powerpoint/2010/main" val="1332228996"/>
              </p:ext>
            </p:extLst>
          </p:nvPr>
        </p:nvGraphicFramePr>
        <p:xfrm>
          <a:off x="90535" y="862847"/>
          <a:ext cx="8854288" cy="5631720"/>
        </p:xfrm>
        <a:graphic>
          <a:graphicData uri="http://schemas.openxmlformats.org/drawingml/2006/table">
            <a:tbl>
              <a:tblPr firstRow="1" bandRow="1">
                <a:tableStyleId>{5C22544A-7EE6-4342-B048-85BDC9FD1C3A}</a:tableStyleId>
              </a:tblPr>
              <a:tblGrid>
                <a:gridCol w="3732939">
                  <a:extLst>
                    <a:ext uri="{9D8B030D-6E8A-4147-A177-3AD203B41FA5}">
                      <a16:colId xmlns:a16="http://schemas.microsoft.com/office/drawing/2014/main" val="20000"/>
                    </a:ext>
                  </a:extLst>
                </a:gridCol>
                <a:gridCol w="5121349">
                  <a:extLst>
                    <a:ext uri="{9D8B030D-6E8A-4147-A177-3AD203B41FA5}">
                      <a16:colId xmlns:a16="http://schemas.microsoft.com/office/drawing/2014/main" val="20001"/>
                    </a:ext>
                  </a:extLst>
                </a:gridCol>
              </a:tblGrid>
              <a:tr h="352476">
                <a:tc>
                  <a:txBody>
                    <a:bodyPr/>
                    <a:lstStyle/>
                    <a:p>
                      <a:r>
                        <a:rPr lang="es-ES" dirty="0"/>
                        <a:t>Cuestiones a valorar</a:t>
                      </a:r>
                    </a:p>
                  </a:txBody>
                  <a:tcPr/>
                </a:tc>
                <a:tc>
                  <a:txBody>
                    <a:bodyPr/>
                    <a:lstStyle/>
                    <a:p>
                      <a:r>
                        <a:rPr lang="es-ES" dirty="0"/>
                        <a:t>Evidencias requeridas en auditoria</a:t>
                      </a:r>
                    </a:p>
                  </a:txBody>
                  <a:tcPr/>
                </a:tc>
                <a:extLst>
                  <a:ext uri="{0D108BD9-81ED-4DB2-BD59-A6C34878D82A}">
                    <a16:rowId xmlns:a16="http://schemas.microsoft.com/office/drawing/2014/main" val="10000"/>
                  </a:ext>
                </a:extLst>
              </a:tr>
              <a:tr h="578394">
                <a:tc>
                  <a:txBody>
                    <a:bodyPr/>
                    <a:lstStyle/>
                    <a:p>
                      <a:pPr algn="just" fontAlgn="ctr"/>
                      <a:r>
                        <a:rPr lang="es-ES" sz="1000" b="1" i="0" u="none" strike="noStrike" dirty="0">
                          <a:solidFill>
                            <a:srgbClr val="000000"/>
                          </a:solidFill>
                          <a:effectLst/>
                          <a:latin typeface="Tahoma"/>
                        </a:rPr>
                        <a:t>Se encuentran protegidos los subsistemas dedicados a la publicación de información frente a las amenazas que les son propias? </a:t>
                      </a:r>
                    </a:p>
                  </a:txBody>
                  <a:tcPr marL="6350" marR="6350" marT="6350" marB="0" anchor="ctr"/>
                </a:tc>
                <a:tc>
                  <a:txBody>
                    <a:bodyPr/>
                    <a:lstStyle/>
                    <a:p>
                      <a:pPr algn="just" fontAlgn="ctr"/>
                      <a:r>
                        <a:rPr lang="es-ES" sz="1000" b="0" i="0" u="none" strike="noStrike" dirty="0">
                          <a:solidFill>
                            <a:srgbClr val="000000"/>
                          </a:solidFill>
                          <a:effectLst/>
                          <a:latin typeface="Tahoma"/>
                        </a:rPr>
                        <a:t>Dispone de una política o normativa documentada que especifica las medidas de seguridad con que deben contar los servidores web, conforme a lo identificado en el análisis de riesgos.</a:t>
                      </a:r>
                    </a:p>
                  </a:txBody>
                  <a:tcPr marL="6350" marR="6350" marT="6350" marB="0" anchor="ctr"/>
                </a:tc>
                <a:extLst>
                  <a:ext uri="{0D108BD9-81ED-4DB2-BD59-A6C34878D82A}">
                    <a16:rowId xmlns:a16="http://schemas.microsoft.com/office/drawing/2014/main" val="10001"/>
                  </a:ext>
                </a:extLst>
              </a:tr>
              <a:tr h="889915">
                <a:tc>
                  <a:txBody>
                    <a:bodyPr/>
                    <a:lstStyle/>
                    <a:p>
                      <a:pPr algn="just" fontAlgn="ctr"/>
                      <a:r>
                        <a:rPr lang="es-ES" sz="1000" b="1" i="0" u="none" strike="noStrike" dirty="0">
                          <a:solidFill>
                            <a:srgbClr val="000000"/>
                          </a:solidFill>
                          <a:effectLst/>
                          <a:latin typeface="Tahoma"/>
                        </a:rPr>
                        <a:t>Cuando la información tenga algún tipo de control de acceso ¿se garantiza la imposibilidad de acceder a la información obviando la autenticación? </a:t>
                      </a:r>
                    </a:p>
                  </a:txBody>
                  <a:tcPr marL="6350" marR="6350" marT="6350" marB="0" anchor="ctr"/>
                </a:tc>
                <a:tc>
                  <a:txBody>
                    <a:bodyPr/>
                    <a:lstStyle/>
                    <a:p>
                      <a:pPr algn="just" fontAlgn="ctr"/>
                      <a:r>
                        <a:rPr lang="es-ES" sz="1000" b="0" i="0" u="none" strike="noStrike" dirty="0">
                          <a:solidFill>
                            <a:srgbClr val="000000"/>
                          </a:solidFill>
                          <a:effectLst/>
                          <a:latin typeface="Tahoma"/>
                        </a:rPr>
                        <a:t>Dispone de una política o normativa documentada que especifica, desde la etapa de diseño, que aquella información para la que es requerida autenticación no puede ser accedida sin dicha autenticación. El sistema aplica dicha política (</a:t>
                      </a:r>
                      <a:r>
                        <a:rPr lang="es-ES" sz="1000" b="0" i="0" u="none" strike="noStrike" dirty="0" err="1">
                          <a:solidFill>
                            <a:srgbClr val="000000"/>
                          </a:solidFill>
                          <a:effectLst/>
                          <a:latin typeface="Tahoma"/>
                        </a:rPr>
                        <a:t>p.ej</a:t>
                      </a:r>
                      <a:r>
                        <a:rPr lang="es-ES" sz="1000" b="0" i="0" u="none" strike="noStrike" dirty="0">
                          <a:solidFill>
                            <a:srgbClr val="000000"/>
                          </a:solidFill>
                          <a:effectLst/>
                          <a:latin typeface="Tahoma"/>
                        </a:rPr>
                        <a:t>: una información que requiere la autenticación del usuario no está accesible por otra vía que no requiera autenticación, como un buscador interno).</a:t>
                      </a:r>
                    </a:p>
                  </a:txBody>
                  <a:tcPr marL="6350" marR="6350" marT="6350" marB="0" anchor="ctr"/>
                </a:tc>
                <a:extLst>
                  <a:ext uri="{0D108BD9-81ED-4DB2-BD59-A6C34878D82A}">
                    <a16:rowId xmlns:a16="http://schemas.microsoft.com/office/drawing/2014/main" val="10002"/>
                  </a:ext>
                </a:extLst>
              </a:tr>
              <a:tr h="584551">
                <a:tc>
                  <a:txBody>
                    <a:bodyPr/>
                    <a:lstStyle/>
                    <a:p>
                      <a:pPr algn="just" fontAlgn="ctr"/>
                      <a:r>
                        <a:rPr lang="es-ES" sz="1000" b="1" i="0" u="none" strike="noStrike" dirty="0">
                          <a:solidFill>
                            <a:srgbClr val="000000"/>
                          </a:solidFill>
                          <a:effectLst/>
                          <a:latin typeface="Tahoma"/>
                        </a:rPr>
                        <a:t>Se evita que el servidor ofrezca acceso a los documentos por vías alternativas al protocolo determinado? </a:t>
                      </a:r>
                    </a:p>
                  </a:txBody>
                  <a:tcPr marL="6350" marR="6350" marT="6350" marB="0" anchor="ctr"/>
                </a:tc>
                <a:tc>
                  <a:txBody>
                    <a:bodyPr/>
                    <a:lstStyle/>
                    <a:p>
                      <a:pPr algn="just" fontAlgn="ctr"/>
                      <a:r>
                        <a:rPr lang="es-ES" sz="1000" b="0" i="0" u="none" strike="noStrike" dirty="0">
                          <a:solidFill>
                            <a:srgbClr val="000000"/>
                          </a:solidFill>
                          <a:effectLst/>
                          <a:latin typeface="Tahoma"/>
                        </a:rPr>
                        <a:t>Dispone de una política o normativa documentada que especifica el protocolo de acceso a utilizar, y no permite que se utilice otro. El sistema aplica dicha política (</a:t>
                      </a:r>
                      <a:r>
                        <a:rPr lang="es-ES" sz="1000" b="0" i="0" u="none" strike="noStrike" dirty="0" err="1">
                          <a:solidFill>
                            <a:srgbClr val="000000"/>
                          </a:solidFill>
                          <a:effectLst/>
                          <a:latin typeface="Tahoma"/>
                        </a:rPr>
                        <a:t>p.ej</a:t>
                      </a:r>
                      <a:r>
                        <a:rPr lang="es-ES" sz="1000" b="0" i="0" u="none" strike="noStrike" dirty="0">
                          <a:solidFill>
                            <a:srgbClr val="000000"/>
                          </a:solidFill>
                          <a:effectLst/>
                          <a:latin typeface="Tahoma"/>
                        </a:rPr>
                        <a:t>: las páginas a las que se debe acceder mediante HTTPS no están accesibles mediante HTTP).</a:t>
                      </a:r>
                    </a:p>
                  </a:txBody>
                  <a:tcPr marL="6350" marR="6350" marT="6350" marB="0" anchor="ctr"/>
                </a:tc>
                <a:extLst>
                  <a:ext uri="{0D108BD9-81ED-4DB2-BD59-A6C34878D82A}">
                    <a16:rowId xmlns:a16="http://schemas.microsoft.com/office/drawing/2014/main" val="10003"/>
                  </a:ext>
                </a:extLst>
              </a:tr>
              <a:tr h="1768499">
                <a:tc>
                  <a:txBody>
                    <a:bodyPr/>
                    <a:lstStyle/>
                    <a:p>
                      <a:pPr algn="just" fontAlgn="ctr"/>
                      <a:r>
                        <a:rPr lang="es-ES" sz="1000" b="1" i="0" u="none" strike="noStrike" dirty="0">
                          <a:solidFill>
                            <a:srgbClr val="000000"/>
                          </a:solidFill>
                          <a:effectLst/>
                          <a:latin typeface="Tahoma"/>
                        </a:rPr>
                        <a:t>Se previenen ataques de manipulación de URL, de manipulación de las cookies de los usuarios y ataques de inyección de código? </a:t>
                      </a:r>
                    </a:p>
                  </a:txBody>
                  <a:tcPr marL="6350" marR="6350" marT="6350" marB="0" anchor="ctr"/>
                </a:tc>
                <a:tc>
                  <a:txBody>
                    <a:bodyPr/>
                    <a:lstStyle/>
                    <a:p>
                      <a:pPr algn="just" fontAlgn="ctr"/>
                      <a:r>
                        <a:rPr lang="es-ES" sz="1000" b="0" i="0" u="none" strike="noStrike" dirty="0">
                          <a:solidFill>
                            <a:srgbClr val="000000"/>
                          </a:solidFill>
                          <a:effectLst/>
                          <a:latin typeface="Tahoma"/>
                        </a:rPr>
                        <a:t>Dicha política o normativa especifica el uso de mecanismos para impedir ataques de manipulación de URL. El sistema aplica dicha política (</a:t>
                      </a:r>
                      <a:r>
                        <a:rPr lang="es-ES" sz="1000" b="0" i="0" u="none" strike="noStrike" dirty="0" err="1">
                          <a:solidFill>
                            <a:srgbClr val="000000"/>
                          </a:solidFill>
                          <a:effectLst/>
                          <a:latin typeface="Tahoma"/>
                        </a:rPr>
                        <a:t>p.ej</a:t>
                      </a:r>
                      <a:r>
                        <a:rPr lang="es-ES" sz="1000" b="0" i="0" u="none" strike="noStrike" dirty="0">
                          <a:solidFill>
                            <a:srgbClr val="000000"/>
                          </a:solidFill>
                          <a:effectLst/>
                          <a:latin typeface="Tahoma"/>
                        </a:rPr>
                        <a:t>: no es posible acceder a páginas que requieren haber visitado antes otras páginas en el proceso).</a:t>
                      </a:r>
                    </a:p>
                    <a:p>
                      <a:pPr algn="just" fontAlgn="ctr"/>
                      <a:br>
                        <a:rPr lang="es-ES" sz="1000" b="0" i="0" u="none" strike="noStrike" dirty="0">
                          <a:solidFill>
                            <a:srgbClr val="000000"/>
                          </a:solidFill>
                          <a:effectLst/>
                          <a:latin typeface="Tahoma"/>
                        </a:rPr>
                      </a:br>
                      <a:r>
                        <a:rPr lang="es-ES" sz="1000" b="0" i="0" u="none" strike="noStrike" dirty="0">
                          <a:solidFill>
                            <a:srgbClr val="000000"/>
                          </a:solidFill>
                          <a:effectLst/>
                          <a:latin typeface="Tahoma"/>
                        </a:rPr>
                        <a:t>Dicha política o normativa especifica el uso de mecanismos para proteger las cookies frente a su manipulación. El sistema aplica dicha política (</a:t>
                      </a:r>
                      <a:r>
                        <a:rPr lang="es-ES" sz="1000" b="0" i="0" u="none" strike="noStrike" dirty="0" err="1">
                          <a:solidFill>
                            <a:srgbClr val="000000"/>
                          </a:solidFill>
                          <a:effectLst/>
                          <a:latin typeface="Tahoma"/>
                        </a:rPr>
                        <a:t>p.ej</a:t>
                      </a:r>
                      <a:r>
                        <a:rPr lang="es-ES" sz="1000" b="0" i="0" u="none" strike="noStrike" dirty="0">
                          <a:solidFill>
                            <a:srgbClr val="000000"/>
                          </a:solidFill>
                          <a:effectLst/>
                          <a:latin typeface="Tahoma"/>
                        </a:rPr>
                        <a:t>: la información de las cookies se almacena cifrada).</a:t>
                      </a:r>
                    </a:p>
                    <a:p>
                      <a:pPr algn="just" fontAlgn="ctr"/>
                      <a:endParaRPr lang="es-ES" sz="1000" b="0" i="0" u="none" strike="noStrike" dirty="0">
                        <a:solidFill>
                          <a:srgbClr val="000000"/>
                        </a:solidFill>
                        <a:effectLst/>
                        <a:latin typeface="Tahoma"/>
                      </a:endParaRPr>
                    </a:p>
                    <a:p>
                      <a:pPr algn="just" fontAlgn="ctr"/>
                      <a:r>
                        <a:rPr lang="es-ES" sz="1000" b="0" i="0" u="none" strike="noStrike" dirty="0">
                          <a:solidFill>
                            <a:srgbClr val="000000"/>
                          </a:solidFill>
                          <a:effectLst/>
                          <a:latin typeface="Tahoma"/>
                        </a:rPr>
                        <a:t>Dicha política o normativa especifica el uso de mecanismos para impedir ataques de inyección de código. El sistema aplica dicha política (</a:t>
                      </a:r>
                      <a:r>
                        <a:rPr lang="es-ES" sz="1000" b="0" i="0" u="none" strike="noStrike" dirty="0" err="1">
                          <a:solidFill>
                            <a:srgbClr val="000000"/>
                          </a:solidFill>
                          <a:effectLst/>
                          <a:latin typeface="Tahoma"/>
                        </a:rPr>
                        <a:t>p.ej</a:t>
                      </a:r>
                      <a:r>
                        <a:rPr lang="es-ES" sz="1000" b="0" i="0" u="none" strike="noStrike" dirty="0">
                          <a:solidFill>
                            <a:srgbClr val="000000"/>
                          </a:solidFill>
                          <a:effectLst/>
                          <a:latin typeface="Tahoma"/>
                        </a:rPr>
                        <a:t>: las aplicaciones no permiten recibir código no saneado, el servidor web no permite introducir caracteres no autorizados por la aplicación, el servidor no devuelve mensajes de error descriptivos, etc.).</a:t>
                      </a:r>
                    </a:p>
                  </a:txBody>
                  <a:tcPr marL="6350" marR="6350" marT="6350" marB="0" anchor="ctr"/>
                </a:tc>
                <a:extLst>
                  <a:ext uri="{0D108BD9-81ED-4DB2-BD59-A6C34878D82A}">
                    <a16:rowId xmlns:a16="http://schemas.microsoft.com/office/drawing/2014/main" val="10004"/>
                  </a:ext>
                </a:extLst>
              </a:tr>
              <a:tr h="1327904">
                <a:tc>
                  <a:txBody>
                    <a:bodyPr/>
                    <a:lstStyle/>
                    <a:p>
                      <a:pPr algn="just" fontAlgn="ctr"/>
                      <a:r>
                        <a:rPr lang="es-ES" sz="1000" b="1" i="0" u="none" strike="noStrike" dirty="0">
                          <a:solidFill>
                            <a:srgbClr val="000000"/>
                          </a:solidFill>
                          <a:effectLst/>
                          <a:latin typeface="Tahoma"/>
                        </a:rPr>
                        <a:t>Se previenen intentos de escalado de privilegios, ataques de “</a:t>
                      </a:r>
                      <a:r>
                        <a:rPr lang="es-ES" sz="1000" b="1" i="0" u="none" strike="noStrike" dirty="0" err="1">
                          <a:solidFill>
                            <a:srgbClr val="000000"/>
                          </a:solidFill>
                          <a:effectLst/>
                          <a:latin typeface="Tahoma"/>
                        </a:rPr>
                        <a:t>cross</a:t>
                      </a:r>
                      <a:r>
                        <a:rPr lang="es-ES" sz="1000" b="1" i="0" u="none" strike="noStrike" dirty="0">
                          <a:solidFill>
                            <a:srgbClr val="000000"/>
                          </a:solidFill>
                          <a:effectLst/>
                          <a:latin typeface="Tahoma"/>
                        </a:rPr>
                        <a:t> </a:t>
                      </a:r>
                      <a:r>
                        <a:rPr lang="es-ES" sz="1000" b="1" i="0" u="none" strike="noStrike" dirty="0" err="1">
                          <a:solidFill>
                            <a:srgbClr val="000000"/>
                          </a:solidFill>
                          <a:effectLst/>
                          <a:latin typeface="Tahoma"/>
                        </a:rPr>
                        <a:t>site</a:t>
                      </a:r>
                      <a:r>
                        <a:rPr lang="es-ES" sz="1000" b="1" i="0" u="none" strike="noStrike" dirty="0">
                          <a:solidFill>
                            <a:srgbClr val="000000"/>
                          </a:solidFill>
                          <a:effectLst/>
                          <a:latin typeface="Tahoma"/>
                        </a:rPr>
                        <a:t> scripting” y ataques de manipulación de “</a:t>
                      </a:r>
                      <a:r>
                        <a:rPr lang="es-ES" sz="1000" b="1" i="0" u="none" strike="noStrike" dirty="0" err="1">
                          <a:solidFill>
                            <a:srgbClr val="000000"/>
                          </a:solidFill>
                          <a:effectLst/>
                          <a:latin typeface="Tahoma"/>
                        </a:rPr>
                        <a:t>proxies</a:t>
                      </a:r>
                      <a:r>
                        <a:rPr lang="es-ES" sz="1000" b="1" i="0" u="none" strike="noStrike" dirty="0">
                          <a:solidFill>
                            <a:srgbClr val="000000"/>
                          </a:solidFill>
                          <a:effectLst/>
                          <a:latin typeface="Tahoma"/>
                        </a:rPr>
                        <a:t>” o “cachés”?</a:t>
                      </a:r>
                    </a:p>
                  </a:txBody>
                  <a:tcPr marL="6350" marR="6350" marT="6350" marB="0" anchor="ctr"/>
                </a:tc>
                <a:tc>
                  <a:txBody>
                    <a:bodyPr/>
                    <a:lstStyle/>
                    <a:p>
                      <a:pPr algn="just" fontAlgn="ctr"/>
                      <a:r>
                        <a:rPr lang="es-ES" sz="1000" b="0" i="0" u="none" strike="noStrike" dirty="0">
                          <a:solidFill>
                            <a:srgbClr val="000000"/>
                          </a:solidFill>
                          <a:effectLst/>
                          <a:latin typeface="Tahoma"/>
                        </a:rPr>
                        <a:t>Dicha política o normativa especifica el uso de mecanismos para impedir ataques de “</a:t>
                      </a:r>
                      <a:r>
                        <a:rPr lang="es-ES" sz="1000" b="0" i="0" u="none" strike="noStrike" dirty="0" err="1">
                          <a:solidFill>
                            <a:srgbClr val="000000"/>
                          </a:solidFill>
                          <a:effectLst/>
                          <a:latin typeface="Tahoma"/>
                        </a:rPr>
                        <a:t>cross</a:t>
                      </a:r>
                      <a:r>
                        <a:rPr lang="es-ES" sz="1000" b="0" i="0" u="none" strike="noStrike" dirty="0">
                          <a:solidFill>
                            <a:srgbClr val="000000"/>
                          </a:solidFill>
                          <a:effectLst/>
                          <a:latin typeface="Tahoma"/>
                        </a:rPr>
                        <a:t> </a:t>
                      </a:r>
                      <a:r>
                        <a:rPr lang="es-ES" sz="1000" b="0" i="0" u="none" strike="noStrike" dirty="0" err="1">
                          <a:solidFill>
                            <a:srgbClr val="000000"/>
                          </a:solidFill>
                          <a:effectLst/>
                          <a:latin typeface="Tahoma"/>
                        </a:rPr>
                        <a:t>site</a:t>
                      </a:r>
                      <a:r>
                        <a:rPr lang="es-ES" sz="1000" b="0" i="0" u="none" strike="noStrike" dirty="0">
                          <a:solidFill>
                            <a:srgbClr val="000000"/>
                          </a:solidFill>
                          <a:effectLst/>
                          <a:latin typeface="Tahoma"/>
                        </a:rPr>
                        <a:t> scripting”. El sistema aplica dicha política (</a:t>
                      </a:r>
                      <a:r>
                        <a:rPr lang="es-ES" sz="1000" b="0" i="0" u="none" strike="noStrike" dirty="0" err="1">
                          <a:solidFill>
                            <a:srgbClr val="000000"/>
                          </a:solidFill>
                          <a:effectLst/>
                          <a:latin typeface="Tahoma"/>
                        </a:rPr>
                        <a:t>p.ej</a:t>
                      </a:r>
                      <a:r>
                        <a:rPr lang="es-ES" sz="1000" b="0" i="0" u="none" strike="noStrike" dirty="0">
                          <a:solidFill>
                            <a:srgbClr val="000000"/>
                          </a:solidFill>
                          <a:effectLst/>
                          <a:latin typeface="Tahoma"/>
                        </a:rPr>
                        <a:t>: no es posible introducir información en la página web que se muestre tal cual posteriormente al usuario, no es posible cargar contenidos Adobe Flash desde ubicaciones externas al servidor, etc.)</a:t>
                      </a:r>
                    </a:p>
                    <a:p>
                      <a:pPr algn="just" fontAlgn="ctr"/>
                      <a:r>
                        <a:rPr lang="es-ES" sz="1000" b="0" i="0" u="none" strike="noStrike" dirty="0">
                          <a:solidFill>
                            <a:srgbClr val="000000"/>
                          </a:solidFill>
                          <a:effectLst/>
                          <a:latin typeface="Tahoma"/>
                        </a:rPr>
                        <a:t>.</a:t>
                      </a:r>
                      <a:br>
                        <a:rPr lang="es-ES" sz="1000" b="0" i="0" u="none" strike="noStrike" dirty="0">
                          <a:solidFill>
                            <a:srgbClr val="000000"/>
                          </a:solidFill>
                          <a:effectLst/>
                          <a:latin typeface="Tahoma"/>
                        </a:rPr>
                      </a:br>
                      <a:r>
                        <a:rPr lang="es-ES" sz="1000" b="0" i="0" u="none" strike="noStrike" dirty="0">
                          <a:solidFill>
                            <a:srgbClr val="000000"/>
                          </a:solidFill>
                          <a:effectLst/>
                          <a:latin typeface="Tahoma"/>
                        </a:rPr>
                        <a:t>Dicha política o normativa especifica el uso de mecanismos para impedir ataques de manipulación de “proxys” o “cachés”. </a:t>
                      </a:r>
                    </a:p>
                    <a:p>
                      <a:pPr algn="just" fontAlgn="ctr"/>
                      <a:br>
                        <a:rPr lang="es-ES" sz="1000" b="0" i="0" u="none" strike="noStrike" dirty="0">
                          <a:solidFill>
                            <a:srgbClr val="000000"/>
                          </a:solidFill>
                          <a:effectLst/>
                          <a:latin typeface="Tahoma"/>
                        </a:rPr>
                      </a:br>
                      <a:endParaRPr lang="es-ES" sz="1000" b="0" i="0" u="none" strike="noStrike" dirty="0">
                        <a:solidFill>
                          <a:srgbClr val="000000"/>
                        </a:solidFill>
                        <a:effectLst/>
                        <a:latin typeface="Tahoma"/>
                      </a:endParaRPr>
                    </a:p>
                  </a:txBody>
                  <a:tcPr marL="6350" marR="6350" marT="635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72896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 y="0"/>
            <a:ext cx="8716146" cy="1061159"/>
          </a:xfrm>
        </p:spPr>
        <p:txBody>
          <a:bodyPr/>
          <a:lstStyle/>
          <a:p>
            <a:r>
              <a:rPr lang="es-ES" dirty="0"/>
              <a:t>V. Medidas de Protección</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66" y="1178313"/>
            <a:ext cx="8123978" cy="516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6975" y="290042"/>
            <a:ext cx="2434986" cy="551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6086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Unisys_PPT_Template_External_2014">
  <a:themeElements>
    <a:clrScheme name="Custom 75">
      <a:dk1>
        <a:srgbClr val="25282A"/>
      </a:dk1>
      <a:lt1>
        <a:srgbClr val="FFFFFF"/>
      </a:lt1>
      <a:dk2>
        <a:srgbClr val="D31145"/>
      </a:dk2>
      <a:lt2>
        <a:srgbClr val="004B98"/>
      </a:lt2>
      <a:accent1>
        <a:srgbClr val="0070C2"/>
      </a:accent1>
      <a:accent2>
        <a:srgbClr val="40860C"/>
      </a:accent2>
      <a:accent3>
        <a:srgbClr val="622D8C"/>
      </a:accent3>
      <a:accent4>
        <a:srgbClr val="FFC82E"/>
      </a:accent4>
      <a:accent5>
        <a:srgbClr val="901A29"/>
      </a:accent5>
      <a:accent6>
        <a:srgbClr val="666666"/>
      </a:accent6>
      <a:hlink>
        <a:srgbClr val="004B98"/>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a:tailEnd/>
        </a:ln>
        <a:effectLst/>
      </a:spPr>
      <a:bodyPr wrap="none" rtlCol="0" anchor="ctr"/>
      <a:lstStyle>
        <a:defPPr algn="ctr">
          <a:defRPr dirty="0">
            <a:solidFill>
              <a:schemeClr val="bg1"/>
            </a:solidFill>
          </a:defRPr>
        </a:defPPr>
      </a:lstStyle>
      <a:style>
        <a:lnRef idx="1">
          <a:schemeClr val="accent5"/>
        </a:lnRef>
        <a:fillRef idx="3">
          <a:schemeClr val="accent5"/>
        </a:fillRef>
        <a:effectRef idx="2">
          <a:schemeClr val="accent5"/>
        </a:effectRef>
        <a:fontRef idx="minor">
          <a:schemeClr val="lt1"/>
        </a:fontRef>
      </a:style>
    </a:spDef>
    <a:lnDef>
      <a:spPr bwMode="auto">
        <a:solidFill>
          <a:schemeClr val="accent2"/>
        </a:solidFill>
        <a:ln w="12700" cap="sq" cmpd="sng" algn="ctr">
          <a:solidFill>
            <a:schemeClr val="tx1"/>
          </a:solidFill>
          <a:prstDash val="solid"/>
          <a:round/>
          <a:headEnd type="none" w="med" len="med"/>
          <a:tailEnd type="none" w="med" len="med"/>
        </a:ln>
        <a:effectLst/>
      </a:spPr>
      <a:bodyPr/>
      <a:lstStyle/>
    </a:lnDef>
    <a:txDef>
      <a:spPr bwMode="auto">
        <a:noFill/>
        <a:ln w="12700" cap="sq" algn="ctr">
          <a:noFill/>
          <a:miter lim="800000"/>
          <a:headEnd/>
          <a:tailEnd/>
        </a:ln>
        <a:effectLst/>
      </a:spPr>
      <a:bodyPr wrap="square" rtlCol="0">
        <a:spAutoFit/>
      </a:bodyPr>
      <a:lstStyle>
        <a:defPPr>
          <a:lnSpc>
            <a:spcPct val="95000"/>
          </a:lnSpc>
          <a:spcBef>
            <a:spcPts val="1200"/>
          </a:spcBef>
          <a:defRPr dirty="0" smtClean="0">
            <a:latin typeface="Arial"/>
            <a:cs typeface="Arial"/>
          </a:defRPr>
        </a:defPPr>
      </a:lstStyle>
    </a:txDef>
  </a:objectDefaults>
  <a:extraClrSchemeLst/>
</a:theme>
</file>

<file path=ppt/theme/theme2.xml><?xml version="1.0" encoding="utf-8"?>
<a:theme xmlns:a="http://schemas.openxmlformats.org/drawingml/2006/main" name="PRESENTATIONLOAD">
  <a:themeElements>
    <a:clrScheme name="Benutzerdefiniert 2">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Unisys External 2014</Template>
  <TotalTime>41422</TotalTime>
  <Words>9658</Words>
  <Application>Microsoft Office PowerPoint</Application>
  <PresentationFormat>Presentación en pantalla (4:3)</PresentationFormat>
  <Paragraphs>761</Paragraphs>
  <Slides>100</Slides>
  <Notes>93</Notes>
  <HiddenSlides>0</HiddenSlides>
  <MMClips>0</MMClips>
  <ScaleCrop>false</ScaleCrop>
  <HeadingPairs>
    <vt:vector size="10" baseType="variant">
      <vt:variant>
        <vt:lpstr>Fuentes usadas</vt:lpstr>
      </vt:variant>
      <vt:variant>
        <vt:i4>9</vt:i4>
      </vt:variant>
      <vt:variant>
        <vt:lpstr>Tema</vt:lpstr>
      </vt:variant>
      <vt:variant>
        <vt:i4>2</vt:i4>
      </vt:variant>
      <vt:variant>
        <vt:lpstr>Vínculos</vt:lpstr>
      </vt:variant>
      <vt:variant>
        <vt:i4>3</vt:i4>
      </vt:variant>
      <vt:variant>
        <vt:lpstr>Servidores OLE incrustados</vt:lpstr>
      </vt:variant>
      <vt:variant>
        <vt:i4>2</vt:i4>
      </vt:variant>
      <vt:variant>
        <vt:lpstr>Títulos de diapositiva</vt:lpstr>
      </vt:variant>
      <vt:variant>
        <vt:i4>100</vt:i4>
      </vt:variant>
    </vt:vector>
  </HeadingPairs>
  <TitlesOfParts>
    <vt:vector size="116" baseType="lpstr">
      <vt:lpstr>Arial</vt:lpstr>
      <vt:lpstr>Arial Black</vt:lpstr>
      <vt:lpstr>Calibri</vt:lpstr>
      <vt:lpstr>Calibri Light</vt:lpstr>
      <vt:lpstr>Roboto</vt:lpstr>
      <vt:lpstr>Symbol</vt:lpstr>
      <vt:lpstr>Tahoma</vt:lpstr>
      <vt:lpstr>TheSansCorrespondence</vt:lpstr>
      <vt:lpstr>Wingdings</vt:lpstr>
      <vt:lpstr>Unisys_PPT_Template_External_2014</vt:lpstr>
      <vt:lpstr>PRESENTATIONLOAD</vt:lpstr>
      <vt:lpstr>file:///C:\Users\L\Desktop\Proyectos\Diputación%20de%20Valladolid\ENS\Categorización\Modelo%20de%20Valor%20v3.xlsx</vt:lpstr>
      <vt:lpstr>file:///C:\Users\L\Desktop\Proyectos\Diputación%20de%20Valladolid\ENS\Documentación%20ENS\Normativa%20de%20Autorizaciones.docx</vt:lpstr>
      <vt:lpstr>file:///C:\Users\L\Desktop\Proyectos\Diputación%20de%20Valladolid\Formación\Mayo%202019\boletin_seguridad_incibe_03_de_mayo_de_2019_.pdf</vt:lpstr>
      <vt:lpstr>Imagen de mapa de bits</vt:lpstr>
      <vt:lpstr>Document</vt:lpstr>
      <vt:lpstr>Cumplimiento legal y normativo: ENS Esquema Nacional de Seguridad</vt:lpstr>
      <vt:lpstr>Presentación de PowerPoint</vt:lpstr>
      <vt:lpstr>Agenda</vt:lpstr>
      <vt:lpstr>I. Conceptos Básicos DEL ENS</vt:lpstr>
      <vt:lpstr>I. Conceptos Básicos DEL ENS</vt:lpstr>
      <vt:lpstr>I. Conceptos Básicos DEL ENS</vt:lpstr>
      <vt:lpstr>I. Conceptos Básicos DEL ENS</vt:lpstr>
      <vt:lpstr>I. Conceptos Básicos DEL ENS</vt:lpstr>
      <vt:lpstr>I. Conceptos Básicos DEL ENS</vt:lpstr>
      <vt:lpstr>I. Conceptos Básicos DEL ENS</vt:lpstr>
      <vt:lpstr>I. Conceptos Básicos DEL ENS</vt:lpstr>
      <vt:lpstr>I. Conceptos Básicos DEL ENS</vt:lpstr>
      <vt:lpstr>I. Conceptos Básicos DEL ENS</vt:lpstr>
      <vt:lpstr>I. Conceptos Básicos DEL ENS</vt:lpstr>
      <vt:lpstr>I. Conceptos Básicos DEL ENS</vt:lpstr>
      <vt:lpstr>I. Conceptos Básicos DEL ENS</vt:lpstr>
      <vt:lpstr>I. Conceptos Básicos DEL ENS</vt:lpstr>
      <vt:lpstr>I. Conceptos Básicos DEL ENS</vt:lpstr>
      <vt:lpstr>Agenda</vt:lpstr>
      <vt:lpstr>II. Marco Organizativo</vt:lpstr>
      <vt:lpstr>II. Marco Organizativo</vt:lpstr>
      <vt:lpstr>II. Marco Organizativo</vt:lpstr>
      <vt:lpstr>II. Marco Organizativo</vt:lpstr>
      <vt:lpstr>II. Marco Organizativo</vt:lpstr>
      <vt:lpstr>II. Marco Organizativo</vt:lpstr>
      <vt:lpstr>II. Marco Organizativo</vt:lpstr>
      <vt:lpstr>Agenda</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III. Marco Operacional</vt:lpstr>
      <vt:lpstr>Agenda</vt:lpstr>
      <vt:lpstr>IV. Medidas de Protección</vt:lpstr>
      <vt:lpstr>IV. Medidas de Protección</vt:lpstr>
      <vt:lpstr>IV. Medidas de Protección</vt:lpstr>
      <vt:lpstr>IV. Medidas de Protección</vt:lpstr>
      <vt:lpstr>IV. Medidas de Protección</vt:lpstr>
      <vt:lpstr>IV. Medidas de Protección</vt:lpstr>
      <vt:lpstr>IV. Medidas de Protección</vt:lpstr>
      <vt:lpstr>IV. Medidas de Protección</vt:lpstr>
      <vt:lpstr>IV. Medidas de Protección</vt:lpstr>
      <vt:lpstr>IV. Medidas de Protección</vt:lpstr>
      <vt:lpstr>IV. Medidas de Protección</vt:lpstr>
      <vt:lpstr>IV. Medidas de Protección</vt:lpstr>
      <vt:lpstr>IV. Medidas de Protección</vt:lpstr>
      <vt:lpstr>IV. Medidas de Protección</vt:lpstr>
      <vt:lpstr>IV. Medidas de Protección</vt:lpstr>
      <vt:lpstr>IV. Medidas de Protección</vt:lpstr>
      <vt:lpstr>IV. Medidas de Protección</vt:lpstr>
      <vt:lpstr>IV. Medidas de Protección</vt:lpstr>
      <vt:lpstr>IV. Medidas de Protección</vt:lpstr>
      <vt:lpstr>IV. Medidas de Protección</vt:lpstr>
      <vt:lpstr>V. Medidas de Protección</vt:lpstr>
      <vt:lpstr>V. Medidas de Protección</vt:lpstr>
      <vt:lpstr>V. Medidas de Protección</vt:lpstr>
      <vt:lpstr>V. Medidas de Protección</vt:lpstr>
      <vt:lpstr>V. Medidas de Protección</vt:lpstr>
      <vt:lpstr>V. Medidas de Protección</vt:lpstr>
      <vt:lpstr>V. Medidas de Protección</vt:lpstr>
      <vt:lpstr>V. Medidas de Protección</vt:lpstr>
      <vt:lpstr>Presentación de PowerPoint</vt:lpstr>
    </vt:vector>
  </TitlesOfParts>
  <Company>Unisys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Unisys</dc:creator>
  <cp:lastModifiedBy>Arturo Sanchez</cp:lastModifiedBy>
  <cp:revision>785</cp:revision>
  <cp:lastPrinted>2015-05-26T11:07:59Z</cp:lastPrinted>
  <dcterms:created xsi:type="dcterms:W3CDTF">2014-09-29T14:24:59Z</dcterms:created>
  <dcterms:modified xsi:type="dcterms:W3CDTF">2019-05-16T08:13:58Z</dcterms:modified>
  <cp:version>5</cp:version>
</cp:coreProperties>
</file>